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adea Bold" panose="020B0604020202020204" charset="0"/>
      <p:regular r:id="rId12"/>
    </p:embeddedFont>
    <p:embeddedFont>
      <p:font typeface="Canva Sans" panose="020B0604020202020204" charset="0"/>
      <p:regular r:id="rId13"/>
    </p:embeddedFont>
    <p:embeddedFont>
      <p:font typeface="Canva Sans Bold" panose="020B0604020202020204" charset="0"/>
      <p:regular r:id="rId14"/>
    </p:embeddedFont>
    <p:embeddedFont>
      <p:font typeface="Inclusive Sans" panose="020B0604020202020204" charset="0"/>
      <p:regular r:id="rId15"/>
    </p:embeddedFont>
    <p:embeddedFont>
      <p:font typeface="Tropika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13" Type="http://schemas.openxmlformats.org/officeDocument/2006/relationships/image" Target="../media/image73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12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image" Target="../media/image80.svg"/><Relationship Id="rId9" Type="http://schemas.openxmlformats.org/officeDocument/2006/relationships/image" Target="../media/image12.png"/><Relationship Id="rId14" Type="http://schemas.openxmlformats.org/officeDocument/2006/relationships/image" Target="../media/image7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14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10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2.png"/><Relationship Id="rId18" Type="http://schemas.openxmlformats.org/officeDocument/2006/relationships/image" Target="../media/image1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7.sv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6.png"/><Relationship Id="rId5" Type="http://schemas.openxmlformats.org/officeDocument/2006/relationships/image" Target="../media/image28.png"/><Relationship Id="rId15" Type="http://schemas.openxmlformats.org/officeDocument/2006/relationships/image" Target="../media/image14.png"/><Relationship Id="rId10" Type="http://schemas.openxmlformats.org/officeDocument/2006/relationships/image" Target="../media/image13.svg"/><Relationship Id="rId4" Type="http://schemas.openxmlformats.org/officeDocument/2006/relationships/image" Target="../media/image27.svg"/><Relationship Id="rId9" Type="http://schemas.openxmlformats.org/officeDocument/2006/relationships/image" Target="../media/image12.png"/><Relationship Id="rId14" Type="http://schemas.openxmlformats.org/officeDocument/2006/relationships/image" Target="../media/image3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1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10.png"/><Relationship Id="rId5" Type="http://schemas.openxmlformats.org/officeDocument/2006/relationships/image" Target="../media/image36.png"/><Relationship Id="rId15" Type="http://schemas.openxmlformats.org/officeDocument/2006/relationships/image" Target="../media/image42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14.png"/><Relationship Id="rId5" Type="http://schemas.openxmlformats.org/officeDocument/2006/relationships/image" Target="../media/image45.png"/><Relationship Id="rId10" Type="http://schemas.openxmlformats.org/officeDocument/2006/relationships/image" Target="../media/image33.svg"/><Relationship Id="rId4" Type="http://schemas.openxmlformats.org/officeDocument/2006/relationships/image" Target="../media/image44.sv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14.png"/><Relationship Id="rId3" Type="http://schemas.openxmlformats.org/officeDocument/2006/relationships/image" Target="../media/image50.png"/><Relationship Id="rId7" Type="http://schemas.openxmlformats.org/officeDocument/2006/relationships/image" Target="../media/image40.png"/><Relationship Id="rId12" Type="http://schemas.openxmlformats.org/officeDocument/2006/relationships/image" Target="../media/image5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11" Type="http://schemas.openxmlformats.org/officeDocument/2006/relationships/image" Target="../media/image54.png"/><Relationship Id="rId5" Type="http://schemas.openxmlformats.org/officeDocument/2006/relationships/image" Target="../media/image52.png"/><Relationship Id="rId15" Type="http://schemas.openxmlformats.org/officeDocument/2006/relationships/image" Target="../media/image56.png"/><Relationship Id="rId10" Type="http://schemas.openxmlformats.org/officeDocument/2006/relationships/image" Target="../media/image25.svg"/><Relationship Id="rId4" Type="http://schemas.openxmlformats.org/officeDocument/2006/relationships/image" Target="../media/image51.svg"/><Relationship Id="rId9" Type="http://schemas.openxmlformats.org/officeDocument/2006/relationships/image" Target="../media/image24.png"/><Relationship Id="rId1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30.png"/><Relationship Id="rId18" Type="http://schemas.openxmlformats.org/officeDocument/2006/relationships/image" Target="../media/image68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17" Type="http://schemas.openxmlformats.org/officeDocument/2006/relationships/image" Target="../media/image67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14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Relationship Id="rId1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45.png"/><Relationship Id="rId12" Type="http://schemas.openxmlformats.org/officeDocument/2006/relationships/image" Target="../media/image74.sv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11" Type="http://schemas.openxmlformats.org/officeDocument/2006/relationships/image" Target="../media/image73.png"/><Relationship Id="rId5" Type="http://schemas.openxmlformats.org/officeDocument/2006/relationships/image" Target="../media/image69.png"/><Relationship Id="rId15" Type="http://schemas.openxmlformats.org/officeDocument/2006/relationships/image" Target="../media/image14.png"/><Relationship Id="rId10" Type="http://schemas.openxmlformats.org/officeDocument/2006/relationships/image" Target="../media/image72.svg"/><Relationship Id="rId4" Type="http://schemas.openxmlformats.org/officeDocument/2006/relationships/image" Target="../media/image29.svg"/><Relationship Id="rId9" Type="http://schemas.openxmlformats.org/officeDocument/2006/relationships/image" Target="../media/image71.png"/><Relationship Id="rId14" Type="http://schemas.openxmlformats.org/officeDocument/2006/relationships/image" Target="../media/image3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13" Type="http://schemas.openxmlformats.org/officeDocument/2006/relationships/image" Target="../media/image14.png"/><Relationship Id="rId3" Type="http://schemas.openxmlformats.org/officeDocument/2006/relationships/image" Target="../media/image34.png"/><Relationship Id="rId7" Type="http://schemas.openxmlformats.org/officeDocument/2006/relationships/image" Target="../media/image77.png"/><Relationship Id="rId12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11" Type="http://schemas.openxmlformats.org/officeDocument/2006/relationships/image" Target="../media/image47.png"/><Relationship Id="rId5" Type="http://schemas.openxmlformats.org/officeDocument/2006/relationships/image" Target="../media/image75.png"/><Relationship Id="rId10" Type="http://schemas.openxmlformats.org/officeDocument/2006/relationships/image" Target="../media/image46.svg"/><Relationship Id="rId4" Type="http://schemas.openxmlformats.org/officeDocument/2006/relationships/image" Target="../media/image35.svg"/><Relationship Id="rId9" Type="http://schemas.openxmlformats.org/officeDocument/2006/relationships/image" Target="../media/image45.png"/><Relationship Id="rId1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29EFF">
                <a:alpha val="100000"/>
              </a:srgbClr>
            </a:gs>
            <a:gs pos="100000">
              <a:srgbClr val="61D3E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690064" y="3470164"/>
            <a:ext cx="10812628" cy="9298860"/>
          </a:xfrm>
          <a:custGeom>
            <a:avLst/>
            <a:gdLst/>
            <a:ahLst/>
            <a:cxnLst/>
            <a:rect l="l" t="t" r="r" b="b"/>
            <a:pathLst>
              <a:path w="10812628" h="9298860">
                <a:moveTo>
                  <a:pt x="10812628" y="0"/>
                </a:moveTo>
                <a:lnTo>
                  <a:pt x="0" y="0"/>
                </a:lnTo>
                <a:lnTo>
                  <a:pt x="0" y="9298861"/>
                </a:lnTo>
                <a:lnTo>
                  <a:pt x="10812628" y="9298861"/>
                </a:lnTo>
                <a:lnTo>
                  <a:pt x="1081262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65436" y="3470164"/>
            <a:ext cx="10812628" cy="9298860"/>
          </a:xfrm>
          <a:custGeom>
            <a:avLst/>
            <a:gdLst/>
            <a:ahLst/>
            <a:cxnLst/>
            <a:rect l="l" t="t" r="r" b="b"/>
            <a:pathLst>
              <a:path w="10812628" h="9298860">
                <a:moveTo>
                  <a:pt x="0" y="0"/>
                </a:moveTo>
                <a:lnTo>
                  <a:pt x="10812628" y="0"/>
                </a:lnTo>
                <a:lnTo>
                  <a:pt x="10812628" y="9298861"/>
                </a:lnTo>
                <a:lnTo>
                  <a:pt x="0" y="929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113537" y="8469524"/>
            <a:ext cx="22756825" cy="5765305"/>
            <a:chOff x="0" y="0"/>
            <a:chExt cx="5993567" cy="15184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93567" cy="1518434"/>
            </a:xfrm>
            <a:custGeom>
              <a:avLst/>
              <a:gdLst/>
              <a:ahLst/>
              <a:cxnLst/>
              <a:rect l="l" t="t" r="r" b="b"/>
              <a:pathLst>
                <a:path w="5993567" h="1518434">
                  <a:moveTo>
                    <a:pt x="2996784" y="0"/>
                  </a:moveTo>
                  <a:cubicBezTo>
                    <a:pt x="1341706" y="0"/>
                    <a:pt x="0" y="339913"/>
                    <a:pt x="0" y="759217"/>
                  </a:cubicBezTo>
                  <a:cubicBezTo>
                    <a:pt x="0" y="1178521"/>
                    <a:pt x="1341706" y="1518434"/>
                    <a:pt x="2996784" y="1518434"/>
                  </a:cubicBezTo>
                  <a:cubicBezTo>
                    <a:pt x="4651861" y="1518434"/>
                    <a:pt x="5993567" y="1178521"/>
                    <a:pt x="5993567" y="759217"/>
                  </a:cubicBezTo>
                  <a:cubicBezTo>
                    <a:pt x="5993567" y="339913"/>
                    <a:pt x="4651861" y="0"/>
                    <a:pt x="2996784" y="0"/>
                  </a:cubicBezTo>
                  <a:close/>
                </a:path>
              </a:pathLst>
            </a:custGeom>
            <a:solidFill>
              <a:srgbClr val="D0DE6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561897" y="104253"/>
              <a:ext cx="4869773" cy="1271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H="1">
            <a:off x="-2168610" y="1168666"/>
            <a:ext cx="8874602" cy="9314945"/>
          </a:xfrm>
          <a:custGeom>
            <a:avLst/>
            <a:gdLst/>
            <a:ahLst/>
            <a:cxnLst/>
            <a:rect l="l" t="t" r="r" b="b"/>
            <a:pathLst>
              <a:path w="8874602" h="9314945">
                <a:moveTo>
                  <a:pt x="8874602" y="0"/>
                </a:moveTo>
                <a:lnTo>
                  <a:pt x="0" y="0"/>
                </a:lnTo>
                <a:lnTo>
                  <a:pt x="0" y="9314944"/>
                </a:lnTo>
                <a:lnTo>
                  <a:pt x="8874602" y="9314944"/>
                </a:lnTo>
                <a:lnTo>
                  <a:pt x="887460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1601058" y="1539002"/>
            <a:ext cx="8890769" cy="9779846"/>
          </a:xfrm>
          <a:custGeom>
            <a:avLst/>
            <a:gdLst/>
            <a:ahLst/>
            <a:cxnLst/>
            <a:rect l="l" t="t" r="r" b="b"/>
            <a:pathLst>
              <a:path w="8890769" h="9779846">
                <a:moveTo>
                  <a:pt x="8890769" y="0"/>
                </a:moveTo>
                <a:lnTo>
                  <a:pt x="0" y="0"/>
                </a:lnTo>
                <a:lnTo>
                  <a:pt x="0" y="9779846"/>
                </a:lnTo>
                <a:lnTo>
                  <a:pt x="8890769" y="9779846"/>
                </a:lnTo>
                <a:lnTo>
                  <a:pt x="88907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12185">
            <a:off x="6217740" y="8898571"/>
            <a:ext cx="2386204" cy="3170078"/>
          </a:xfrm>
          <a:custGeom>
            <a:avLst/>
            <a:gdLst/>
            <a:ahLst/>
            <a:cxnLst/>
            <a:rect l="l" t="t" r="r" b="b"/>
            <a:pathLst>
              <a:path w="2386204" h="3170078">
                <a:moveTo>
                  <a:pt x="0" y="0"/>
                </a:moveTo>
                <a:lnTo>
                  <a:pt x="2386204" y="0"/>
                </a:lnTo>
                <a:lnTo>
                  <a:pt x="2386204" y="3170078"/>
                </a:lnTo>
                <a:lnTo>
                  <a:pt x="0" y="31700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16425">
            <a:off x="10337106" y="8019227"/>
            <a:ext cx="2108959" cy="2742145"/>
          </a:xfrm>
          <a:custGeom>
            <a:avLst/>
            <a:gdLst/>
            <a:ahLst/>
            <a:cxnLst/>
            <a:rect l="l" t="t" r="r" b="b"/>
            <a:pathLst>
              <a:path w="2108959" h="2742145">
                <a:moveTo>
                  <a:pt x="0" y="0"/>
                </a:moveTo>
                <a:lnTo>
                  <a:pt x="2108959" y="0"/>
                </a:lnTo>
                <a:lnTo>
                  <a:pt x="2108959" y="2742145"/>
                </a:lnTo>
                <a:lnTo>
                  <a:pt x="0" y="27421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30211">
            <a:off x="11434810" y="468507"/>
            <a:ext cx="3236026" cy="1400317"/>
          </a:xfrm>
          <a:custGeom>
            <a:avLst/>
            <a:gdLst/>
            <a:ahLst/>
            <a:cxnLst/>
            <a:rect l="l" t="t" r="r" b="b"/>
            <a:pathLst>
              <a:path w="3236026" h="1400317">
                <a:moveTo>
                  <a:pt x="0" y="0"/>
                </a:moveTo>
                <a:lnTo>
                  <a:pt x="3236027" y="0"/>
                </a:lnTo>
                <a:lnTo>
                  <a:pt x="3236027" y="1400317"/>
                </a:lnTo>
                <a:lnTo>
                  <a:pt x="0" y="14003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736139">
            <a:off x="4454399" y="-122298"/>
            <a:ext cx="3200580" cy="1914529"/>
          </a:xfrm>
          <a:custGeom>
            <a:avLst/>
            <a:gdLst/>
            <a:ahLst/>
            <a:cxnLst/>
            <a:rect l="l" t="t" r="r" b="b"/>
            <a:pathLst>
              <a:path w="3200580" h="1914529">
                <a:moveTo>
                  <a:pt x="0" y="0"/>
                </a:moveTo>
                <a:lnTo>
                  <a:pt x="3200580" y="0"/>
                </a:lnTo>
                <a:lnTo>
                  <a:pt x="3200580" y="1914529"/>
                </a:lnTo>
                <a:lnTo>
                  <a:pt x="0" y="19145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154634" y="6433477"/>
            <a:ext cx="3932661" cy="2029280"/>
            <a:chOff x="0" y="0"/>
            <a:chExt cx="987792" cy="3668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87792" cy="366854"/>
            </a:xfrm>
            <a:custGeom>
              <a:avLst/>
              <a:gdLst/>
              <a:ahLst/>
              <a:cxnLst/>
              <a:rect l="l" t="t" r="r" b="b"/>
              <a:pathLst>
                <a:path w="987792" h="366854">
                  <a:moveTo>
                    <a:pt x="104501" y="0"/>
                  </a:moveTo>
                  <a:lnTo>
                    <a:pt x="883290" y="0"/>
                  </a:lnTo>
                  <a:cubicBezTo>
                    <a:pt x="911006" y="0"/>
                    <a:pt x="937586" y="11010"/>
                    <a:pt x="957184" y="30608"/>
                  </a:cubicBezTo>
                  <a:cubicBezTo>
                    <a:pt x="976782" y="50206"/>
                    <a:pt x="987792" y="76786"/>
                    <a:pt x="987792" y="104501"/>
                  </a:cubicBezTo>
                  <a:lnTo>
                    <a:pt x="987792" y="262352"/>
                  </a:lnTo>
                  <a:cubicBezTo>
                    <a:pt x="987792" y="290068"/>
                    <a:pt x="976782" y="316648"/>
                    <a:pt x="957184" y="336246"/>
                  </a:cubicBezTo>
                  <a:cubicBezTo>
                    <a:pt x="937586" y="355844"/>
                    <a:pt x="911006" y="366854"/>
                    <a:pt x="883290" y="366854"/>
                  </a:cubicBezTo>
                  <a:lnTo>
                    <a:pt x="104501" y="366854"/>
                  </a:lnTo>
                  <a:cubicBezTo>
                    <a:pt x="76786" y="366854"/>
                    <a:pt x="50206" y="355844"/>
                    <a:pt x="30608" y="336246"/>
                  </a:cubicBezTo>
                  <a:cubicBezTo>
                    <a:pt x="11010" y="316648"/>
                    <a:pt x="0" y="290068"/>
                    <a:pt x="0" y="262352"/>
                  </a:cubicBezTo>
                  <a:lnTo>
                    <a:pt x="0" y="104501"/>
                  </a:lnTo>
                  <a:cubicBezTo>
                    <a:pt x="0" y="76786"/>
                    <a:pt x="11010" y="50206"/>
                    <a:pt x="30608" y="30608"/>
                  </a:cubicBezTo>
                  <a:cubicBezTo>
                    <a:pt x="50206" y="11010"/>
                    <a:pt x="76786" y="0"/>
                    <a:pt x="104501" y="0"/>
                  </a:cubicBezTo>
                  <a:close/>
                </a:path>
              </a:pathLst>
            </a:custGeom>
            <a:solidFill>
              <a:srgbClr val="FFDA8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87792" cy="404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401694" y="536990"/>
            <a:ext cx="313959" cy="297976"/>
          </a:xfrm>
          <a:custGeom>
            <a:avLst/>
            <a:gdLst/>
            <a:ahLst/>
            <a:cxnLst/>
            <a:rect l="l" t="t" r="r" b="b"/>
            <a:pathLst>
              <a:path w="313959" h="297976">
                <a:moveTo>
                  <a:pt x="0" y="0"/>
                </a:moveTo>
                <a:lnTo>
                  <a:pt x="313959" y="0"/>
                </a:lnTo>
                <a:lnTo>
                  <a:pt x="313959" y="297976"/>
                </a:lnTo>
                <a:lnTo>
                  <a:pt x="0" y="2979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569487" y="2358791"/>
            <a:ext cx="313959" cy="297976"/>
          </a:xfrm>
          <a:custGeom>
            <a:avLst/>
            <a:gdLst/>
            <a:ahLst/>
            <a:cxnLst/>
            <a:rect l="l" t="t" r="r" b="b"/>
            <a:pathLst>
              <a:path w="313959" h="297976">
                <a:moveTo>
                  <a:pt x="0" y="0"/>
                </a:moveTo>
                <a:lnTo>
                  <a:pt x="313960" y="0"/>
                </a:lnTo>
                <a:lnTo>
                  <a:pt x="313960" y="297976"/>
                </a:lnTo>
                <a:lnTo>
                  <a:pt x="0" y="2979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705301" y="1429899"/>
            <a:ext cx="313959" cy="297976"/>
          </a:xfrm>
          <a:custGeom>
            <a:avLst/>
            <a:gdLst/>
            <a:ahLst/>
            <a:cxnLst/>
            <a:rect l="l" t="t" r="r" b="b"/>
            <a:pathLst>
              <a:path w="313959" h="297976">
                <a:moveTo>
                  <a:pt x="0" y="0"/>
                </a:moveTo>
                <a:lnTo>
                  <a:pt x="313960" y="0"/>
                </a:lnTo>
                <a:lnTo>
                  <a:pt x="313960" y="297976"/>
                </a:lnTo>
                <a:lnTo>
                  <a:pt x="0" y="2979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544602" y="4001853"/>
            <a:ext cx="313959" cy="297976"/>
          </a:xfrm>
          <a:custGeom>
            <a:avLst/>
            <a:gdLst/>
            <a:ahLst/>
            <a:cxnLst/>
            <a:rect l="l" t="t" r="r" b="b"/>
            <a:pathLst>
              <a:path w="313959" h="297976">
                <a:moveTo>
                  <a:pt x="0" y="0"/>
                </a:moveTo>
                <a:lnTo>
                  <a:pt x="313959" y="0"/>
                </a:lnTo>
                <a:lnTo>
                  <a:pt x="313959" y="297976"/>
                </a:lnTo>
                <a:lnTo>
                  <a:pt x="0" y="2979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4239645" y="4001853"/>
            <a:ext cx="313959" cy="297976"/>
          </a:xfrm>
          <a:custGeom>
            <a:avLst/>
            <a:gdLst/>
            <a:ahLst/>
            <a:cxnLst/>
            <a:rect l="l" t="t" r="r" b="b"/>
            <a:pathLst>
              <a:path w="313959" h="297976">
                <a:moveTo>
                  <a:pt x="0" y="0"/>
                </a:moveTo>
                <a:lnTo>
                  <a:pt x="313959" y="0"/>
                </a:lnTo>
                <a:lnTo>
                  <a:pt x="313959" y="297976"/>
                </a:lnTo>
                <a:lnTo>
                  <a:pt x="0" y="2979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15653" y="5651728"/>
            <a:ext cx="4474803" cy="2271553"/>
          </a:xfrm>
          <a:custGeom>
            <a:avLst/>
            <a:gdLst/>
            <a:ahLst/>
            <a:cxnLst/>
            <a:rect l="l" t="t" r="r" b="b"/>
            <a:pathLst>
              <a:path w="4474803" h="2271553">
                <a:moveTo>
                  <a:pt x="0" y="0"/>
                </a:moveTo>
                <a:lnTo>
                  <a:pt x="4474803" y="0"/>
                </a:lnTo>
                <a:lnTo>
                  <a:pt x="4474803" y="2271553"/>
                </a:lnTo>
                <a:lnTo>
                  <a:pt x="0" y="227155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t="-16614" b="-30922"/>
            </a:stretch>
          </a:blipFill>
        </p:spPr>
      </p:sp>
      <p:sp>
        <p:nvSpPr>
          <p:cNvPr id="22" name="Freeform 22"/>
          <p:cNvSpPr/>
          <p:nvPr/>
        </p:nvSpPr>
        <p:spPr>
          <a:xfrm rot="-1155054">
            <a:off x="12886854" y="6228884"/>
            <a:ext cx="3022576" cy="2013791"/>
          </a:xfrm>
          <a:custGeom>
            <a:avLst/>
            <a:gdLst/>
            <a:ahLst/>
            <a:cxnLst/>
            <a:rect l="l" t="t" r="r" b="b"/>
            <a:pathLst>
              <a:path w="3022576" h="2013791">
                <a:moveTo>
                  <a:pt x="0" y="0"/>
                </a:moveTo>
                <a:lnTo>
                  <a:pt x="3022576" y="0"/>
                </a:lnTo>
                <a:lnTo>
                  <a:pt x="3022576" y="2013791"/>
                </a:lnTo>
                <a:lnTo>
                  <a:pt x="0" y="201379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2819400" y="2475792"/>
            <a:ext cx="12591598" cy="3354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sz="9600" spc="633" dirty="0">
                <a:solidFill>
                  <a:srgbClr val="112BA5"/>
                </a:solidFill>
                <a:latin typeface="Tropika"/>
                <a:ea typeface="Tropika"/>
                <a:cs typeface="Tropika"/>
                <a:sym typeface="Tropika"/>
              </a:rPr>
              <a:t>EDA ON AIRBNB LISTINGS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410842" y="6655510"/>
            <a:ext cx="3651290" cy="1770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4"/>
              </a:lnSpc>
            </a:pPr>
            <a:r>
              <a:rPr lang="en-US" sz="2334" dirty="0">
                <a:solidFill>
                  <a:srgbClr val="4B2012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Presentation by </a:t>
            </a:r>
          </a:p>
          <a:p>
            <a:pPr algn="ctr">
              <a:lnSpc>
                <a:spcPts val="2334"/>
              </a:lnSpc>
            </a:pPr>
            <a:r>
              <a:rPr lang="en-US" sz="2334" dirty="0">
                <a:solidFill>
                  <a:srgbClr val="4B2012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Priti Saha</a:t>
            </a:r>
          </a:p>
          <a:p>
            <a:pPr algn="ctr">
              <a:lnSpc>
                <a:spcPts val="2334"/>
              </a:lnSpc>
            </a:pPr>
            <a:r>
              <a:rPr lang="en-US" sz="2334" dirty="0">
                <a:solidFill>
                  <a:srgbClr val="4B2012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ID – </a:t>
            </a:r>
            <a:r>
              <a:rPr lang="en-US" sz="2334" dirty="0">
                <a:solidFill>
                  <a:srgbClr val="4B2012"/>
                </a:solidFill>
                <a:ea typeface="Inclusive Sans"/>
                <a:cs typeface="Inclusive Sans"/>
                <a:sym typeface="Inclusive Sans"/>
              </a:rPr>
              <a:t>231001001060</a:t>
            </a:r>
          </a:p>
          <a:p>
            <a:pPr algn="ctr">
              <a:lnSpc>
                <a:spcPts val="2334"/>
              </a:lnSpc>
            </a:pPr>
            <a:r>
              <a:rPr lang="en-US" sz="2334" dirty="0">
                <a:solidFill>
                  <a:srgbClr val="4B2012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TEAM 1</a:t>
            </a:r>
          </a:p>
          <a:p>
            <a:pPr algn="ctr">
              <a:lnSpc>
                <a:spcPts val="2334"/>
              </a:lnSpc>
            </a:pPr>
            <a:r>
              <a:rPr lang="en-US" sz="2334" dirty="0">
                <a:solidFill>
                  <a:srgbClr val="4B2012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Guided by</a:t>
            </a:r>
          </a:p>
          <a:p>
            <a:pPr algn="ctr">
              <a:lnSpc>
                <a:spcPts val="2334"/>
              </a:lnSpc>
            </a:pPr>
            <a:r>
              <a:rPr lang="en-US" sz="2334" dirty="0">
                <a:solidFill>
                  <a:srgbClr val="4B2012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Himanshu Souda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29EFF">
                <a:alpha val="100000"/>
              </a:srgbClr>
            </a:gs>
            <a:gs pos="100000">
              <a:srgbClr val="61D3E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749176" y="-107160"/>
            <a:ext cx="10812628" cy="9298860"/>
          </a:xfrm>
          <a:custGeom>
            <a:avLst/>
            <a:gdLst/>
            <a:ahLst/>
            <a:cxnLst/>
            <a:rect l="l" t="t" r="r" b="b"/>
            <a:pathLst>
              <a:path w="10812628" h="9298860">
                <a:moveTo>
                  <a:pt x="10812628" y="0"/>
                </a:moveTo>
                <a:lnTo>
                  <a:pt x="0" y="0"/>
                </a:lnTo>
                <a:lnTo>
                  <a:pt x="0" y="9298861"/>
                </a:lnTo>
                <a:lnTo>
                  <a:pt x="10812628" y="9298861"/>
                </a:lnTo>
                <a:lnTo>
                  <a:pt x="1081262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34927" y="-186348"/>
            <a:ext cx="10835983" cy="9298860"/>
          </a:xfrm>
          <a:custGeom>
            <a:avLst/>
            <a:gdLst/>
            <a:ahLst/>
            <a:cxnLst/>
            <a:rect l="l" t="t" r="r" b="b"/>
            <a:pathLst>
              <a:path w="10835983" h="9298860">
                <a:moveTo>
                  <a:pt x="0" y="0"/>
                </a:moveTo>
                <a:lnTo>
                  <a:pt x="10835983" y="0"/>
                </a:lnTo>
                <a:lnTo>
                  <a:pt x="10835983" y="9298860"/>
                </a:lnTo>
                <a:lnTo>
                  <a:pt x="0" y="9298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" b="-107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03148" y="1864113"/>
            <a:ext cx="6604591" cy="6927303"/>
            <a:chOff x="0" y="0"/>
            <a:chExt cx="1739481" cy="18244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39481" cy="1824475"/>
            </a:xfrm>
            <a:custGeom>
              <a:avLst/>
              <a:gdLst/>
              <a:ahLst/>
              <a:cxnLst/>
              <a:rect l="l" t="t" r="r" b="b"/>
              <a:pathLst>
                <a:path w="1739481" h="1824475">
                  <a:moveTo>
                    <a:pt x="59343" y="0"/>
                  </a:moveTo>
                  <a:lnTo>
                    <a:pt x="1680138" y="0"/>
                  </a:lnTo>
                  <a:cubicBezTo>
                    <a:pt x="1695877" y="0"/>
                    <a:pt x="1710971" y="6252"/>
                    <a:pt x="1722100" y="17381"/>
                  </a:cubicBezTo>
                  <a:cubicBezTo>
                    <a:pt x="1733229" y="28510"/>
                    <a:pt x="1739481" y="43604"/>
                    <a:pt x="1739481" y="59343"/>
                  </a:cubicBezTo>
                  <a:lnTo>
                    <a:pt x="1739481" y="1765132"/>
                  </a:lnTo>
                  <a:cubicBezTo>
                    <a:pt x="1739481" y="1780871"/>
                    <a:pt x="1733229" y="1795965"/>
                    <a:pt x="1722100" y="1807094"/>
                  </a:cubicBezTo>
                  <a:cubicBezTo>
                    <a:pt x="1710971" y="1818223"/>
                    <a:pt x="1695877" y="1824475"/>
                    <a:pt x="1680138" y="1824475"/>
                  </a:cubicBezTo>
                  <a:lnTo>
                    <a:pt x="59343" y="1824475"/>
                  </a:lnTo>
                  <a:cubicBezTo>
                    <a:pt x="26569" y="1824475"/>
                    <a:pt x="0" y="1797906"/>
                    <a:pt x="0" y="1765132"/>
                  </a:cubicBezTo>
                  <a:lnTo>
                    <a:pt x="0" y="59343"/>
                  </a:lnTo>
                  <a:cubicBezTo>
                    <a:pt x="0" y="43604"/>
                    <a:pt x="6252" y="28510"/>
                    <a:pt x="17381" y="17381"/>
                  </a:cubicBezTo>
                  <a:cubicBezTo>
                    <a:pt x="28510" y="6252"/>
                    <a:pt x="43604" y="0"/>
                    <a:pt x="59343" y="0"/>
                  </a:cubicBezTo>
                  <a:close/>
                </a:path>
              </a:pathLst>
            </a:custGeom>
            <a:solidFill>
              <a:srgbClr val="6AA35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739481" cy="1862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749176" y="8962482"/>
            <a:ext cx="22756825" cy="5765305"/>
            <a:chOff x="0" y="0"/>
            <a:chExt cx="5993567" cy="15184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93567" cy="1518434"/>
            </a:xfrm>
            <a:custGeom>
              <a:avLst/>
              <a:gdLst/>
              <a:ahLst/>
              <a:cxnLst/>
              <a:rect l="l" t="t" r="r" b="b"/>
              <a:pathLst>
                <a:path w="5993567" h="1518434">
                  <a:moveTo>
                    <a:pt x="2996784" y="0"/>
                  </a:moveTo>
                  <a:cubicBezTo>
                    <a:pt x="1341706" y="0"/>
                    <a:pt x="0" y="339913"/>
                    <a:pt x="0" y="759217"/>
                  </a:cubicBezTo>
                  <a:cubicBezTo>
                    <a:pt x="0" y="1178521"/>
                    <a:pt x="1341706" y="1518434"/>
                    <a:pt x="2996784" y="1518434"/>
                  </a:cubicBezTo>
                  <a:cubicBezTo>
                    <a:pt x="4651861" y="1518434"/>
                    <a:pt x="5993567" y="1178521"/>
                    <a:pt x="5993567" y="759217"/>
                  </a:cubicBezTo>
                  <a:cubicBezTo>
                    <a:pt x="5993567" y="339913"/>
                    <a:pt x="4651861" y="0"/>
                    <a:pt x="2996784" y="0"/>
                  </a:cubicBezTo>
                  <a:close/>
                </a:path>
              </a:pathLst>
            </a:custGeom>
            <a:solidFill>
              <a:srgbClr val="D0DE6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561897" y="104253"/>
              <a:ext cx="4869773" cy="1271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631738" y="874994"/>
            <a:ext cx="8730046" cy="6927303"/>
            <a:chOff x="0" y="0"/>
            <a:chExt cx="2299271" cy="18244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99271" cy="1824475"/>
            </a:xfrm>
            <a:custGeom>
              <a:avLst/>
              <a:gdLst/>
              <a:ahLst/>
              <a:cxnLst/>
              <a:rect l="l" t="t" r="r" b="b"/>
              <a:pathLst>
                <a:path w="2299271" h="1824475">
                  <a:moveTo>
                    <a:pt x="44895" y="0"/>
                  </a:moveTo>
                  <a:lnTo>
                    <a:pt x="2254376" y="0"/>
                  </a:lnTo>
                  <a:cubicBezTo>
                    <a:pt x="2266283" y="0"/>
                    <a:pt x="2277702" y="4730"/>
                    <a:pt x="2286122" y="13149"/>
                  </a:cubicBezTo>
                  <a:cubicBezTo>
                    <a:pt x="2294541" y="21569"/>
                    <a:pt x="2299271" y="32988"/>
                    <a:pt x="2299271" y="44895"/>
                  </a:cubicBezTo>
                  <a:lnTo>
                    <a:pt x="2299271" y="1779580"/>
                  </a:lnTo>
                  <a:cubicBezTo>
                    <a:pt x="2299271" y="1791487"/>
                    <a:pt x="2294541" y="1802906"/>
                    <a:pt x="2286122" y="1811325"/>
                  </a:cubicBezTo>
                  <a:cubicBezTo>
                    <a:pt x="2277702" y="1819745"/>
                    <a:pt x="2266283" y="1824475"/>
                    <a:pt x="2254376" y="1824475"/>
                  </a:cubicBezTo>
                  <a:lnTo>
                    <a:pt x="44895" y="1824475"/>
                  </a:lnTo>
                  <a:cubicBezTo>
                    <a:pt x="32988" y="1824475"/>
                    <a:pt x="21569" y="1819745"/>
                    <a:pt x="13149" y="1811325"/>
                  </a:cubicBezTo>
                  <a:cubicBezTo>
                    <a:pt x="4730" y="1802906"/>
                    <a:pt x="0" y="1791487"/>
                    <a:pt x="0" y="1779580"/>
                  </a:cubicBezTo>
                  <a:lnTo>
                    <a:pt x="0" y="44895"/>
                  </a:lnTo>
                  <a:cubicBezTo>
                    <a:pt x="0" y="32988"/>
                    <a:pt x="4730" y="21569"/>
                    <a:pt x="13149" y="13149"/>
                  </a:cubicBezTo>
                  <a:cubicBezTo>
                    <a:pt x="21569" y="4730"/>
                    <a:pt x="32988" y="0"/>
                    <a:pt x="4489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99271" cy="1862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112939" y="2111524"/>
            <a:ext cx="6700781" cy="8753989"/>
          </a:xfrm>
          <a:custGeom>
            <a:avLst/>
            <a:gdLst/>
            <a:ahLst/>
            <a:cxnLst/>
            <a:rect l="l" t="t" r="r" b="b"/>
            <a:pathLst>
              <a:path w="6700781" h="8753989">
                <a:moveTo>
                  <a:pt x="0" y="0"/>
                </a:moveTo>
                <a:lnTo>
                  <a:pt x="6700781" y="0"/>
                </a:lnTo>
                <a:lnTo>
                  <a:pt x="6700781" y="8753989"/>
                </a:lnTo>
                <a:lnTo>
                  <a:pt x="0" y="87539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988130" y="1615009"/>
            <a:ext cx="7625765" cy="187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2"/>
              </a:lnSpc>
            </a:pPr>
            <a:r>
              <a:rPr lang="en-US" sz="3316" b="1">
                <a:solidFill>
                  <a:srgbClr val="000000"/>
                </a:solidFill>
                <a:latin typeface="Caladea Bold"/>
                <a:ea typeface="Caladea Bold"/>
                <a:cs typeface="Caladea Bold"/>
                <a:sym typeface="Caladea Bold"/>
              </a:rPr>
              <a:t>Thank you </a:t>
            </a:r>
          </a:p>
          <a:p>
            <a:pPr algn="ctr">
              <a:lnSpc>
                <a:spcPts val="3382"/>
              </a:lnSpc>
            </a:pPr>
            <a:r>
              <a:rPr lang="en-US" sz="2416" b="1">
                <a:solidFill>
                  <a:srgbClr val="000000"/>
                </a:solidFill>
                <a:latin typeface="Caladea Bold"/>
                <a:ea typeface="Caladea Bold"/>
                <a:cs typeface="Caladea Bold"/>
                <a:sym typeface="Caladea Bold"/>
              </a:rPr>
              <a:t>for reviewing this analysis.</a:t>
            </a:r>
          </a:p>
          <a:p>
            <a:pPr algn="ctr">
              <a:lnSpc>
                <a:spcPts val="3382"/>
              </a:lnSpc>
              <a:spcBef>
                <a:spcPct val="0"/>
              </a:spcBef>
            </a:pPr>
            <a:r>
              <a:rPr lang="en-US" sz="2416" b="1">
                <a:solidFill>
                  <a:srgbClr val="000000"/>
                </a:solidFill>
                <a:latin typeface="Caladea Bold"/>
                <a:ea typeface="Caladea Bold"/>
                <a:cs typeface="Caladea Bold"/>
                <a:sym typeface="Caladea Bold"/>
              </a:rPr>
              <a:t> All related files, scripts, and the interactive dashboard can be explored using the links below.</a:t>
            </a:r>
          </a:p>
        </p:txBody>
      </p:sp>
      <p:sp>
        <p:nvSpPr>
          <p:cNvPr id="15" name="Freeform 15"/>
          <p:cNvSpPr/>
          <p:nvPr/>
        </p:nvSpPr>
        <p:spPr>
          <a:xfrm rot="712185">
            <a:off x="6322991" y="7968558"/>
            <a:ext cx="1496307" cy="1987848"/>
          </a:xfrm>
          <a:custGeom>
            <a:avLst/>
            <a:gdLst/>
            <a:ahLst/>
            <a:cxnLst/>
            <a:rect l="l" t="t" r="r" b="b"/>
            <a:pathLst>
              <a:path w="1496307" h="1987848">
                <a:moveTo>
                  <a:pt x="0" y="0"/>
                </a:moveTo>
                <a:lnTo>
                  <a:pt x="1496307" y="0"/>
                </a:lnTo>
                <a:lnTo>
                  <a:pt x="1496307" y="1987848"/>
                </a:lnTo>
                <a:lnTo>
                  <a:pt x="0" y="19878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516425">
            <a:off x="15333254" y="554647"/>
            <a:ext cx="1579772" cy="2054077"/>
          </a:xfrm>
          <a:custGeom>
            <a:avLst/>
            <a:gdLst/>
            <a:ahLst/>
            <a:cxnLst/>
            <a:rect l="l" t="t" r="r" b="b"/>
            <a:pathLst>
              <a:path w="1579772" h="2054077">
                <a:moveTo>
                  <a:pt x="0" y="0"/>
                </a:moveTo>
                <a:lnTo>
                  <a:pt x="1579772" y="0"/>
                </a:lnTo>
                <a:lnTo>
                  <a:pt x="1579772" y="2054077"/>
                </a:lnTo>
                <a:lnTo>
                  <a:pt x="0" y="20540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736139">
            <a:off x="1159984" y="319607"/>
            <a:ext cx="2518028" cy="1506239"/>
          </a:xfrm>
          <a:custGeom>
            <a:avLst/>
            <a:gdLst/>
            <a:ahLst/>
            <a:cxnLst/>
            <a:rect l="l" t="t" r="r" b="b"/>
            <a:pathLst>
              <a:path w="2518028" h="1506239">
                <a:moveTo>
                  <a:pt x="0" y="0"/>
                </a:moveTo>
                <a:lnTo>
                  <a:pt x="2518028" y="0"/>
                </a:lnTo>
                <a:lnTo>
                  <a:pt x="2518028" y="1506239"/>
                </a:lnTo>
                <a:lnTo>
                  <a:pt x="0" y="15062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677007" y="448001"/>
            <a:ext cx="271874" cy="258033"/>
          </a:xfrm>
          <a:custGeom>
            <a:avLst/>
            <a:gdLst/>
            <a:ahLst/>
            <a:cxnLst/>
            <a:rect l="l" t="t" r="r" b="b"/>
            <a:pathLst>
              <a:path w="271874" h="258033">
                <a:moveTo>
                  <a:pt x="0" y="0"/>
                </a:moveTo>
                <a:lnTo>
                  <a:pt x="271874" y="0"/>
                </a:lnTo>
                <a:lnTo>
                  <a:pt x="271874" y="258033"/>
                </a:lnTo>
                <a:lnTo>
                  <a:pt x="0" y="2580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14741" y="1393233"/>
            <a:ext cx="313959" cy="297976"/>
          </a:xfrm>
          <a:custGeom>
            <a:avLst/>
            <a:gdLst/>
            <a:ahLst/>
            <a:cxnLst/>
            <a:rect l="l" t="t" r="r" b="b"/>
            <a:pathLst>
              <a:path w="313959" h="297976">
                <a:moveTo>
                  <a:pt x="0" y="0"/>
                </a:moveTo>
                <a:lnTo>
                  <a:pt x="313959" y="0"/>
                </a:lnTo>
                <a:lnTo>
                  <a:pt x="313959" y="297976"/>
                </a:lnTo>
                <a:lnTo>
                  <a:pt x="0" y="2979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532258" y="577018"/>
            <a:ext cx="313959" cy="297976"/>
          </a:xfrm>
          <a:custGeom>
            <a:avLst/>
            <a:gdLst/>
            <a:ahLst/>
            <a:cxnLst/>
            <a:rect l="l" t="t" r="r" b="b"/>
            <a:pathLst>
              <a:path w="313959" h="297976">
                <a:moveTo>
                  <a:pt x="0" y="0"/>
                </a:moveTo>
                <a:lnTo>
                  <a:pt x="313960" y="0"/>
                </a:lnTo>
                <a:lnTo>
                  <a:pt x="313960" y="297976"/>
                </a:lnTo>
                <a:lnTo>
                  <a:pt x="0" y="2979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684908">
            <a:off x="11140606" y="8029128"/>
            <a:ext cx="1944667" cy="2325145"/>
          </a:xfrm>
          <a:custGeom>
            <a:avLst/>
            <a:gdLst/>
            <a:ahLst/>
            <a:cxnLst/>
            <a:rect l="l" t="t" r="r" b="b"/>
            <a:pathLst>
              <a:path w="1944667" h="2325145">
                <a:moveTo>
                  <a:pt x="0" y="0"/>
                </a:moveTo>
                <a:lnTo>
                  <a:pt x="1944667" y="0"/>
                </a:lnTo>
                <a:lnTo>
                  <a:pt x="1944667" y="2325145"/>
                </a:lnTo>
                <a:lnTo>
                  <a:pt x="0" y="232514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408935" y="4946492"/>
            <a:ext cx="7704004" cy="35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7"/>
              </a:lnSpc>
              <a:spcBef>
                <a:spcPct val="0"/>
              </a:spcBef>
            </a:pPr>
            <a:r>
              <a:rPr lang="en-US" sz="211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https://github.com/pritisaha-5/EDA-on-AirBnb-Listings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41203" y="6351366"/>
            <a:ext cx="8558370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https://eda-on-airbnb-listings-fcua2sampsigtalnxntk78.streamlit.app/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03148" y="4336848"/>
            <a:ext cx="873004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4B201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GitHub Repository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69528" y="5740496"/>
            <a:ext cx="8730046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4B201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Streamlit Dashboard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29EFF">
                <a:alpha val="100000"/>
              </a:srgbClr>
            </a:gs>
            <a:gs pos="100000">
              <a:srgbClr val="61D3E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60273" y="4477513"/>
            <a:ext cx="10812628" cy="9298860"/>
          </a:xfrm>
          <a:custGeom>
            <a:avLst/>
            <a:gdLst/>
            <a:ahLst/>
            <a:cxnLst/>
            <a:rect l="l" t="t" r="r" b="b"/>
            <a:pathLst>
              <a:path w="10812628" h="9298860">
                <a:moveTo>
                  <a:pt x="0" y="0"/>
                </a:moveTo>
                <a:lnTo>
                  <a:pt x="10812629" y="0"/>
                </a:lnTo>
                <a:lnTo>
                  <a:pt x="10812629" y="9298860"/>
                </a:lnTo>
                <a:lnTo>
                  <a:pt x="0" y="9298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113537" y="8469524"/>
            <a:ext cx="22756825" cy="5765305"/>
            <a:chOff x="0" y="0"/>
            <a:chExt cx="5993567" cy="15184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3567" cy="1518434"/>
            </a:xfrm>
            <a:custGeom>
              <a:avLst/>
              <a:gdLst/>
              <a:ahLst/>
              <a:cxnLst/>
              <a:rect l="l" t="t" r="r" b="b"/>
              <a:pathLst>
                <a:path w="5993567" h="1518434">
                  <a:moveTo>
                    <a:pt x="2996784" y="0"/>
                  </a:moveTo>
                  <a:cubicBezTo>
                    <a:pt x="1341706" y="0"/>
                    <a:pt x="0" y="339913"/>
                    <a:pt x="0" y="759217"/>
                  </a:cubicBezTo>
                  <a:cubicBezTo>
                    <a:pt x="0" y="1178521"/>
                    <a:pt x="1341706" y="1518434"/>
                    <a:pt x="2996784" y="1518434"/>
                  </a:cubicBezTo>
                  <a:cubicBezTo>
                    <a:pt x="4651861" y="1518434"/>
                    <a:pt x="5993567" y="1178521"/>
                    <a:pt x="5993567" y="759217"/>
                  </a:cubicBezTo>
                  <a:cubicBezTo>
                    <a:pt x="5993567" y="339913"/>
                    <a:pt x="4651861" y="0"/>
                    <a:pt x="2996784" y="0"/>
                  </a:cubicBezTo>
                  <a:close/>
                </a:path>
              </a:pathLst>
            </a:custGeom>
            <a:solidFill>
              <a:srgbClr val="D0DE6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61897" y="104253"/>
              <a:ext cx="4869773" cy="1271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549321" y="2815664"/>
            <a:ext cx="10021905" cy="493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9"/>
              </a:lnSpc>
            </a:pPr>
            <a:r>
              <a:rPr lang="en-US" sz="2835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A Airbnb has become one of the world’s most popular short-term rental platforms.</a:t>
            </a:r>
          </a:p>
          <a:p>
            <a:pPr algn="ctr">
              <a:lnSpc>
                <a:spcPts val="3969"/>
              </a:lnSpc>
            </a:pPr>
            <a:r>
              <a:rPr lang="en-US" sz="2835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 This project performs Exploratory Data Analysis (EDA) on Airbnb listings to understand:</a:t>
            </a:r>
          </a:p>
          <a:p>
            <a:pPr marL="612169" lvl="1" indent="-306084" algn="ctr">
              <a:lnSpc>
                <a:spcPts val="3969"/>
              </a:lnSpc>
              <a:buFont typeface="Arial"/>
              <a:buChar char="•"/>
            </a:pPr>
            <a:r>
              <a:rPr lang="en-US" sz="2835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Pricing patterns</a:t>
            </a:r>
          </a:p>
          <a:p>
            <a:pPr marL="612169" lvl="1" indent="-306084" algn="ctr">
              <a:lnSpc>
                <a:spcPts val="3969"/>
              </a:lnSpc>
              <a:buFont typeface="Arial"/>
              <a:buChar char="•"/>
            </a:pPr>
            <a:r>
              <a:rPr lang="en-US" sz="2835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Popular neighbourhoods</a:t>
            </a:r>
          </a:p>
          <a:p>
            <a:pPr marL="612169" lvl="1" indent="-306084" algn="ctr">
              <a:lnSpc>
                <a:spcPts val="3969"/>
              </a:lnSpc>
              <a:buFont typeface="Arial"/>
              <a:buChar char="•"/>
            </a:pPr>
            <a:r>
              <a:rPr lang="en-US" sz="2835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Host behaviour</a:t>
            </a:r>
          </a:p>
          <a:p>
            <a:pPr marL="612169" lvl="1" indent="-306084" algn="ctr">
              <a:lnSpc>
                <a:spcPts val="3969"/>
              </a:lnSpc>
              <a:buFont typeface="Arial"/>
              <a:buChar char="•"/>
            </a:pPr>
            <a:r>
              <a:rPr lang="en-US" sz="2835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Review trends</a:t>
            </a:r>
          </a:p>
          <a:p>
            <a:pPr marL="612169" lvl="1" indent="-306084" algn="ctr">
              <a:lnSpc>
                <a:spcPts val="3969"/>
              </a:lnSpc>
              <a:buFont typeface="Arial"/>
              <a:buChar char="•"/>
            </a:pPr>
            <a:r>
              <a:rPr lang="en-US" sz="2835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Availability patterns</a:t>
            </a:r>
          </a:p>
          <a:p>
            <a:pPr algn="ctr">
              <a:lnSpc>
                <a:spcPts val="3969"/>
              </a:lnSpc>
              <a:spcBef>
                <a:spcPct val="0"/>
              </a:spcBef>
            </a:pPr>
            <a:endParaRPr lang="en-US" sz="2835">
              <a:solidFill>
                <a:srgbClr val="000000"/>
              </a:solidFill>
              <a:latin typeface="Inclusive Sans"/>
              <a:ea typeface="Inclusive Sans"/>
              <a:cs typeface="Inclusive Sans"/>
              <a:sym typeface="Inclusive Sa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377332" y="1586916"/>
            <a:ext cx="8322014" cy="7671384"/>
          </a:xfrm>
          <a:custGeom>
            <a:avLst/>
            <a:gdLst/>
            <a:ahLst/>
            <a:cxnLst/>
            <a:rect l="l" t="t" r="r" b="b"/>
            <a:pathLst>
              <a:path w="8322014" h="7671384">
                <a:moveTo>
                  <a:pt x="0" y="0"/>
                </a:moveTo>
                <a:lnTo>
                  <a:pt x="8322014" y="0"/>
                </a:lnTo>
                <a:lnTo>
                  <a:pt x="8322014" y="7671384"/>
                </a:lnTo>
                <a:lnTo>
                  <a:pt x="0" y="7671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689957" y="7564984"/>
            <a:ext cx="5227964" cy="2509423"/>
          </a:xfrm>
          <a:custGeom>
            <a:avLst/>
            <a:gdLst/>
            <a:ahLst/>
            <a:cxnLst/>
            <a:rect l="l" t="t" r="r" b="b"/>
            <a:pathLst>
              <a:path w="5227964" h="2509423">
                <a:moveTo>
                  <a:pt x="0" y="0"/>
                </a:moveTo>
                <a:lnTo>
                  <a:pt x="5227964" y="0"/>
                </a:lnTo>
                <a:lnTo>
                  <a:pt x="5227964" y="2509423"/>
                </a:lnTo>
                <a:lnTo>
                  <a:pt x="0" y="25094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588661">
            <a:off x="14498495" y="-1570503"/>
            <a:ext cx="3890356" cy="4114800"/>
          </a:xfrm>
          <a:custGeom>
            <a:avLst/>
            <a:gdLst/>
            <a:ahLst/>
            <a:cxnLst/>
            <a:rect l="l" t="t" r="r" b="b"/>
            <a:pathLst>
              <a:path w="3890356" h="4114800">
                <a:moveTo>
                  <a:pt x="0" y="0"/>
                </a:moveTo>
                <a:lnTo>
                  <a:pt x="3890356" y="0"/>
                </a:lnTo>
                <a:lnTo>
                  <a:pt x="38903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684908">
            <a:off x="6099285" y="824942"/>
            <a:ext cx="1274575" cy="1523948"/>
          </a:xfrm>
          <a:custGeom>
            <a:avLst/>
            <a:gdLst/>
            <a:ahLst/>
            <a:cxnLst/>
            <a:rect l="l" t="t" r="r" b="b"/>
            <a:pathLst>
              <a:path w="1274575" h="1523948">
                <a:moveTo>
                  <a:pt x="0" y="0"/>
                </a:moveTo>
                <a:lnTo>
                  <a:pt x="1274575" y="0"/>
                </a:lnTo>
                <a:lnTo>
                  <a:pt x="1274575" y="1523948"/>
                </a:lnTo>
                <a:lnTo>
                  <a:pt x="0" y="15239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30211">
            <a:off x="-641049" y="401735"/>
            <a:ext cx="2445913" cy="1058413"/>
          </a:xfrm>
          <a:custGeom>
            <a:avLst/>
            <a:gdLst/>
            <a:ahLst/>
            <a:cxnLst/>
            <a:rect l="l" t="t" r="r" b="b"/>
            <a:pathLst>
              <a:path w="2445913" h="1058413">
                <a:moveTo>
                  <a:pt x="0" y="0"/>
                </a:moveTo>
                <a:lnTo>
                  <a:pt x="2445913" y="0"/>
                </a:lnTo>
                <a:lnTo>
                  <a:pt x="2445913" y="1058413"/>
                </a:lnTo>
                <a:lnTo>
                  <a:pt x="0" y="10584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170488" y="730724"/>
            <a:ext cx="313959" cy="297976"/>
          </a:xfrm>
          <a:custGeom>
            <a:avLst/>
            <a:gdLst/>
            <a:ahLst/>
            <a:cxnLst/>
            <a:rect l="l" t="t" r="r" b="b"/>
            <a:pathLst>
              <a:path w="313959" h="297976">
                <a:moveTo>
                  <a:pt x="0" y="0"/>
                </a:moveTo>
                <a:lnTo>
                  <a:pt x="313959" y="0"/>
                </a:lnTo>
                <a:lnTo>
                  <a:pt x="313959" y="297976"/>
                </a:lnTo>
                <a:lnTo>
                  <a:pt x="0" y="2979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647125" y="464754"/>
            <a:ext cx="313959" cy="297976"/>
          </a:xfrm>
          <a:custGeom>
            <a:avLst/>
            <a:gdLst/>
            <a:ahLst/>
            <a:cxnLst/>
            <a:rect l="l" t="t" r="r" b="b"/>
            <a:pathLst>
              <a:path w="313959" h="297976">
                <a:moveTo>
                  <a:pt x="0" y="0"/>
                </a:moveTo>
                <a:lnTo>
                  <a:pt x="313959" y="0"/>
                </a:lnTo>
                <a:lnTo>
                  <a:pt x="313959" y="297975"/>
                </a:lnTo>
                <a:lnTo>
                  <a:pt x="0" y="2979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694308" y="7859122"/>
            <a:ext cx="313959" cy="297976"/>
          </a:xfrm>
          <a:custGeom>
            <a:avLst/>
            <a:gdLst/>
            <a:ahLst/>
            <a:cxnLst/>
            <a:rect l="l" t="t" r="r" b="b"/>
            <a:pathLst>
              <a:path w="313959" h="297976">
                <a:moveTo>
                  <a:pt x="0" y="0"/>
                </a:moveTo>
                <a:lnTo>
                  <a:pt x="313959" y="0"/>
                </a:lnTo>
                <a:lnTo>
                  <a:pt x="313959" y="297975"/>
                </a:lnTo>
                <a:lnTo>
                  <a:pt x="0" y="2979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603962" y="2211338"/>
            <a:ext cx="313959" cy="297976"/>
          </a:xfrm>
          <a:custGeom>
            <a:avLst/>
            <a:gdLst/>
            <a:ahLst/>
            <a:cxnLst/>
            <a:rect l="l" t="t" r="r" b="b"/>
            <a:pathLst>
              <a:path w="313959" h="297976">
                <a:moveTo>
                  <a:pt x="0" y="0"/>
                </a:moveTo>
                <a:lnTo>
                  <a:pt x="313959" y="0"/>
                </a:lnTo>
                <a:lnTo>
                  <a:pt x="313959" y="297976"/>
                </a:lnTo>
                <a:lnTo>
                  <a:pt x="0" y="2979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7678092" y="1128653"/>
            <a:ext cx="8642768" cy="1329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</a:pPr>
            <a:r>
              <a:rPr lang="en-US" sz="79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29EFF">
                <a:alpha val="100000"/>
              </a:srgbClr>
            </a:gs>
            <a:gs pos="100000">
              <a:srgbClr val="61D3E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60273" y="4477513"/>
            <a:ext cx="10812628" cy="9298860"/>
          </a:xfrm>
          <a:custGeom>
            <a:avLst/>
            <a:gdLst/>
            <a:ahLst/>
            <a:cxnLst/>
            <a:rect l="l" t="t" r="r" b="b"/>
            <a:pathLst>
              <a:path w="10812628" h="9298860">
                <a:moveTo>
                  <a:pt x="0" y="0"/>
                </a:moveTo>
                <a:lnTo>
                  <a:pt x="10812629" y="0"/>
                </a:lnTo>
                <a:lnTo>
                  <a:pt x="10812629" y="9298860"/>
                </a:lnTo>
                <a:lnTo>
                  <a:pt x="0" y="9298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234412" y="8252701"/>
            <a:ext cx="22756825" cy="5765305"/>
            <a:chOff x="0" y="0"/>
            <a:chExt cx="5993567" cy="15184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3567" cy="1518434"/>
            </a:xfrm>
            <a:custGeom>
              <a:avLst/>
              <a:gdLst/>
              <a:ahLst/>
              <a:cxnLst/>
              <a:rect l="l" t="t" r="r" b="b"/>
              <a:pathLst>
                <a:path w="5993567" h="1518434">
                  <a:moveTo>
                    <a:pt x="2996784" y="0"/>
                  </a:moveTo>
                  <a:cubicBezTo>
                    <a:pt x="1341706" y="0"/>
                    <a:pt x="0" y="339913"/>
                    <a:pt x="0" y="759217"/>
                  </a:cubicBezTo>
                  <a:cubicBezTo>
                    <a:pt x="0" y="1178521"/>
                    <a:pt x="1341706" y="1518434"/>
                    <a:pt x="2996784" y="1518434"/>
                  </a:cubicBezTo>
                  <a:cubicBezTo>
                    <a:pt x="4651861" y="1518434"/>
                    <a:pt x="5993567" y="1178521"/>
                    <a:pt x="5993567" y="759217"/>
                  </a:cubicBezTo>
                  <a:cubicBezTo>
                    <a:pt x="5993567" y="339913"/>
                    <a:pt x="4651861" y="0"/>
                    <a:pt x="2996784" y="0"/>
                  </a:cubicBezTo>
                  <a:close/>
                </a:path>
              </a:pathLst>
            </a:custGeom>
            <a:solidFill>
              <a:srgbClr val="D0DE6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61897" y="104253"/>
              <a:ext cx="4869773" cy="1271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347691" y="706034"/>
            <a:ext cx="6762364" cy="12356479"/>
          </a:xfrm>
          <a:custGeom>
            <a:avLst/>
            <a:gdLst/>
            <a:ahLst/>
            <a:cxnLst/>
            <a:rect l="l" t="t" r="r" b="b"/>
            <a:pathLst>
              <a:path w="6762364" h="12356479">
                <a:moveTo>
                  <a:pt x="0" y="0"/>
                </a:moveTo>
                <a:lnTo>
                  <a:pt x="6762364" y="0"/>
                </a:lnTo>
                <a:lnTo>
                  <a:pt x="6762364" y="12356479"/>
                </a:lnTo>
                <a:lnTo>
                  <a:pt x="0" y="123564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26794" y="468391"/>
            <a:ext cx="7776954" cy="8658552"/>
          </a:xfrm>
          <a:custGeom>
            <a:avLst/>
            <a:gdLst/>
            <a:ahLst/>
            <a:cxnLst/>
            <a:rect l="l" t="t" r="r" b="b"/>
            <a:pathLst>
              <a:path w="7776954" h="8658552">
                <a:moveTo>
                  <a:pt x="0" y="0"/>
                </a:moveTo>
                <a:lnTo>
                  <a:pt x="7776954" y="0"/>
                </a:lnTo>
                <a:lnTo>
                  <a:pt x="7776954" y="8658552"/>
                </a:lnTo>
                <a:lnTo>
                  <a:pt x="0" y="86585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092832" y="6716315"/>
            <a:ext cx="3300430" cy="776607"/>
            <a:chOff x="0" y="0"/>
            <a:chExt cx="869249" cy="2045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69249" cy="204539"/>
            </a:xfrm>
            <a:custGeom>
              <a:avLst/>
              <a:gdLst/>
              <a:ahLst/>
              <a:cxnLst/>
              <a:rect l="l" t="t" r="r" b="b"/>
              <a:pathLst>
                <a:path w="869249" h="204539">
                  <a:moveTo>
                    <a:pt x="102269" y="0"/>
                  </a:moveTo>
                  <a:lnTo>
                    <a:pt x="766980" y="0"/>
                  </a:lnTo>
                  <a:cubicBezTo>
                    <a:pt x="823461" y="0"/>
                    <a:pt x="869249" y="45788"/>
                    <a:pt x="869249" y="102269"/>
                  </a:cubicBezTo>
                  <a:lnTo>
                    <a:pt x="869249" y="102269"/>
                  </a:lnTo>
                  <a:cubicBezTo>
                    <a:pt x="869249" y="129393"/>
                    <a:pt x="858474" y="155405"/>
                    <a:pt x="839295" y="174585"/>
                  </a:cubicBezTo>
                  <a:cubicBezTo>
                    <a:pt x="820116" y="193764"/>
                    <a:pt x="794103" y="204539"/>
                    <a:pt x="766980" y="204539"/>
                  </a:cubicBezTo>
                  <a:lnTo>
                    <a:pt x="102269" y="204539"/>
                  </a:lnTo>
                  <a:cubicBezTo>
                    <a:pt x="45788" y="204539"/>
                    <a:pt x="0" y="158751"/>
                    <a:pt x="0" y="102269"/>
                  </a:cubicBezTo>
                  <a:lnTo>
                    <a:pt x="0" y="102269"/>
                  </a:lnTo>
                  <a:cubicBezTo>
                    <a:pt x="0" y="45788"/>
                    <a:pt x="45788" y="0"/>
                    <a:pt x="102269" y="0"/>
                  </a:cubicBezTo>
                  <a:close/>
                </a:path>
              </a:pathLst>
            </a:custGeom>
            <a:solidFill>
              <a:srgbClr val="11BFF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69249" cy="242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43354" y="6716315"/>
            <a:ext cx="3300430" cy="776607"/>
            <a:chOff x="0" y="0"/>
            <a:chExt cx="869249" cy="20453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9249" cy="204539"/>
            </a:xfrm>
            <a:custGeom>
              <a:avLst/>
              <a:gdLst/>
              <a:ahLst/>
              <a:cxnLst/>
              <a:rect l="l" t="t" r="r" b="b"/>
              <a:pathLst>
                <a:path w="869249" h="204539">
                  <a:moveTo>
                    <a:pt x="102269" y="0"/>
                  </a:moveTo>
                  <a:lnTo>
                    <a:pt x="766980" y="0"/>
                  </a:lnTo>
                  <a:cubicBezTo>
                    <a:pt x="823461" y="0"/>
                    <a:pt x="869249" y="45788"/>
                    <a:pt x="869249" y="102269"/>
                  </a:cubicBezTo>
                  <a:lnTo>
                    <a:pt x="869249" y="102269"/>
                  </a:lnTo>
                  <a:cubicBezTo>
                    <a:pt x="869249" y="129393"/>
                    <a:pt x="858474" y="155405"/>
                    <a:pt x="839295" y="174585"/>
                  </a:cubicBezTo>
                  <a:cubicBezTo>
                    <a:pt x="820116" y="193764"/>
                    <a:pt x="794103" y="204539"/>
                    <a:pt x="766980" y="204539"/>
                  </a:cubicBezTo>
                  <a:lnTo>
                    <a:pt x="102269" y="204539"/>
                  </a:lnTo>
                  <a:cubicBezTo>
                    <a:pt x="45788" y="204539"/>
                    <a:pt x="0" y="158751"/>
                    <a:pt x="0" y="102269"/>
                  </a:cubicBezTo>
                  <a:lnTo>
                    <a:pt x="0" y="102269"/>
                  </a:lnTo>
                  <a:cubicBezTo>
                    <a:pt x="0" y="45788"/>
                    <a:pt x="45788" y="0"/>
                    <a:pt x="102269" y="0"/>
                  </a:cubicBezTo>
                  <a:close/>
                </a:path>
              </a:pathLst>
            </a:custGeom>
            <a:solidFill>
              <a:srgbClr val="11BF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69249" cy="242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655939" y="7864397"/>
            <a:ext cx="3729089" cy="776607"/>
            <a:chOff x="0" y="0"/>
            <a:chExt cx="982147" cy="20453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82147" cy="204539"/>
            </a:xfrm>
            <a:custGeom>
              <a:avLst/>
              <a:gdLst/>
              <a:ahLst/>
              <a:cxnLst/>
              <a:rect l="l" t="t" r="r" b="b"/>
              <a:pathLst>
                <a:path w="982147" h="204539">
                  <a:moveTo>
                    <a:pt x="102269" y="0"/>
                  </a:moveTo>
                  <a:lnTo>
                    <a:pt x="879877" y="0"/>
                  </a:lnTo>
                  <a:cubicBezTo>
                    <a:pt x="936359" y="0"/>
                    <a:pt x="982147" y="45788"/>
                    <a:pt x="982147" y="102269"/>
                  </a:cubicBezTo>
                  <a:lnTo>
                    <a:pt x="982147" y="102269"/>
                  </a:lnTo>
                  <a:cubicBezTo>
                    <a:pt x="982147" y="129393"/>
                    <a:pt x="971372" y="155405"/>
                    <a:pt x="952193" y="174585"/>
                  </a:cubicBezTo>
                  <a:cubicBezTo>
                    <a:pt x="933014" y="193764"/>
                    <a:pt x="907001" y="204539"/>
                    <a:pt x="879877" y="204539"/>
                  </a:cubicBezTo>
                  <a:lnTo>
                    <a:pt x="102269" y="204539"/>
                  </a:lnTo>
                  <a:cubicBezTo>
                    <a:pt x="45788" y="204539"/>
                    <a:pt x="0" y="158751"/>
                    <a:pt x="0" y="102269"/>
                  </a:cubicBezTo>
                  <a:lnTo>
                    <a:pt x="0" y="102269"/>
                  </a:lnTo>
                  <a:cubicBezTo>
                    <a:pt x="0" y="45788"/>
                    <a:pt x="45788" y="0"/>
                    <a:pt x="102269" y="0"/>
                  </a:cubicBezTo>
                  <a:close/>
                </a:path>
              </a:pathLst>
            </a:custGeom>
            <a:solidFill>
              <a:srgbClr val="11BFF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82147" cy="242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-516425">
            <a:off x="16592544" y="566292"/>
            <a:ext cx="2108959" cy="2742145"/>
          </a:xfrm>
          <a:custGeom>
            <a:avLst/>
            <a:gdLst/>
            <a:ahLst/>
            <a:cxnLst/>
            <a:rect l="l" t="t" r="r" b="b"/>
            <a:pathLst>
              <a:path w="2108959" h="2742145">
                <a:moveTo>
                  <a:pt x="0" y="0"/>
                </a:moveTo>
                <a:lnTo>
                  <a:pt x="2108959" y="0"/>
                </a:lnTo>
                <a:lnTo>
                  <a:pt x="2108959" y="2742145"/>
                </a:lnTo>
                <a:lnTo>
                  <a:pt x="0" y="27421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736139">
            <a:off x="8372360" y="7811123"/>
            <a:ext cx="3200580" cy="1914529"/>
          </a:xfrm>
          <a:custGeom>
            <a:avLst/>
            <a:gdLst/>
            <a:ahLst/>
            <a:cxnLst/>
            <a:rect l="l" t="t" r="r" b="b"/>
            <a:pathLst>
              <a:path w="3200580" h="1914529">
                <a:moveTo>
                  <a:pt x="0" y="0"/>
                </a:moveTo>
                <a:lnTo>
                  <a:pt x="3200580" y="0"/>
                </a:lnTo>
                <a:lnTo>
                  <a:pt x="3200580" y="1914529"/>
                </a:lnTo>
                <a:lnTo>
                  <a:pt x="0" y="19145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712185">
            <a:off x="376483" y="642600"/>
            <a:ext cx="1965341" cy="2610960"/>
          </a:xfrm>
          <a:custGeom>
            <a:avLst/>
            <a:gdLst/>
            <a:ahLst/>
            <a:cxnLst/>
            <a:rect l="l" t="t" r="r" b="b"/>
            <a:pathLst>
              <a:path w="1965341" h="2610960">
                <a:moveTo>
                  <a:pt x="0" y="0"/>
                </a:moveTo>
                <a:lnTo>
                  <a:pt x="1965341" y="0"/>
                </a:lnTo>
                <a:lnTo>
                  <a:pt x="1965341" y="2610960"/>
                </a:lnTo>
                <a:lnTo>
                  <a:pt x="0" y="26109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481011">
            <a:off x="8496637" y="835051"/>
            <a:ext cx="3243174" cy="1509550"/>
          </a:xfrm>
          <a:custGeom>
            <a:avLst/>
            <a:gdLst/>
            <a:ahLst/>
            <a:cxnLst/>
            <a:rect l="l" t="t" r="r" b="b"/>
            <a:pathLst>
              <a:path w="3243174" h="1509550">
                <a:moveTo>
                  <a:pt x="0" y="0"/>
                </a:moveTo>
                <a:lnTo>
                  <a:pt x="3243174" y="0"/>
                </a:lnTo>
                <a:lnTo>
                  <a:pt x="3243174" y="1509550"/>
                </a:lnTo>
                <a:lnTo>
                  <a:pt x="0" y="15095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6665495" y="3623874"/>
            <a:ext cx="313959" cy="297976"/>
          </a:xfrm>
          <a:custGeom>
            <a:avLst/>
            <a:gdLst/>
            <a:ahLst/>
            <a:cxnLst/>
            <a:rect l="l" t="t" r="r" b="b"/>
            <a:pathLst>
              <a:path w="313959" h="297976">
                <a:moveTo>
                  <a:pt x="0" y="0"/>
                </a:moveTo>
                <a:lnTo>
                  <a:pt x="313959" y="0"/>
                </a:lnTo>
                <a:lnTo>
                  <a:pt x="313959" y="297976"/>
                </a:lnTo>
                <a:lnTo>
                  <a:pt x="0" y="2979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964063" y="6884274"/>
            <a:ext cx="313959" cy="297976"/>
          </a:xfrm>
          <a:custGeom>
            <a:avLst/>
            <a:gdLst/>
            <a:ahLst/>
            <a:cxnLst/>
            <a:rect l="l" t="t" r="r" b="b"/>
            <a:pathLst>
              <a:path w="313959" h="297976">
                <a:moveTo>
                  <a:pt x="0" y="0"/>
                </a:moveTo>
                <a:lnTo>
                  <a:pt x="313959" y="0"/>
                </a:lnTo>
                <a:lnTo>
                  <a:pt x="313959" y="297976"/>
                </a:lnTo>
                <a:lnTo>
                  <a:pt x="0" y="2979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28700" y="4179537"/>
            <a:ext cx="313959" cy="297976"/>
          </a:xfrm>
          <a:custGeom>
            <a:avLst/>
            <a:gdLst/>
            <a:ahLst/>
            <a:cxnLst/>
            <a:rect l="l" t="t" r="r" b="b"/>
            <a:pathLst>
              <a:path w="313959" h="297976">
                <a:moveTo>
                  <a:pt x="0" y="0"/>
                </a:moveTo>
                <a:lnTo>
                  <a:pt x="313959" y="0"/>
                </a:lnTo>
                <a:lnTo>
                  <a:pt x="313959" y="297976"/>
                </a:lnTo>
                <a:lnTo>
                  <a:pt x="0" y="2979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2677007" y="448001"/>
            <a:ext cx="271874" cy="258033"/>
          </a:xfrm>
          <a:custGeom>
            <a:avLst/>
            <a:gdLst/>
            <a:ahLst/>
            <a:cxnLst/>
            <a:rect l="l" t="t" r="r" b="b"/>
            <a:pathLst>
              <a:path w="271874" h="258033">
                <a:moveTo>
                  <a:pt x="0" y="0"/>
                </a:moveTo>
                <a:lnTo>
                  <a:pt x="271874" y="0"/>
                </a:lnTo>
                <a:lnTo>
                  <a:pt x="271874" y="258033"/>
                </a:lnTo>
                <a:lnTo>
                  <a:pt x="0" y="25803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5879704" y="706034"/>
            <a:ext cx="271874" cy="258033"/>
          </a:xfrm>
          <a:custGeom>
            <a:avLst/>
            <a:gdLst/>
            <a:ahLst/>
            <a:cxnLst/>
            <a:rect l="l" t="t" r="r" b="b"/>
            <a:pathLst>
              <a:path w="271874" h="258033">
                <a:moveTo>
                  <a:pt x="0" y="0"/>
                </a:moveTo>
                <a:lnTo>
                  <a:pt x="271874" y="0"/>
                </a:lnTo>
                <a:lnTo>
                  <a:pt x="271874" y="258033"/>
                </a:lnTo>
                <a:lnTo>
                  <a:pt x="0" y="25803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7385027" y="274934"/>
            <a:ext cx="313959" cy="297976"/>
          </a:xfrm>
          <a:custGeom>
            <a:avLst/>
            <a:gdLst/>
            <a:ahLst/>
            <a:cxnLst/>
            <a:rect l="l" t="t" r="r" b="b"/>
            <a:pathLst>
              <a:path w="313959" h="297976">
                <a:moveTo>
                  <a:pt x="0" y="0"/>
                </a:moveTo>
                <a:lnTo>
                  <a:pt x="313960" y="0"/>
                </a:lnTo>
                <a:lnTo>
                  <a:pt x="313960" y="297976"/>
                </a:lnTo>
                <a:lnTo>
                  <a:pt x="0" y="2979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2540299" y="2168564"/>
            <a:ext cx="5773475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4B2012"/>
                </a:solidFill>
                <a:latin typeface="Tropika"/>
                <a:ea typeface="Tropika"/>
                <a:cs typeface="Tropika"/>
                <a:sym typeface="Tropika"/>
              </a:rPr>
              <a:t>Project Objectives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87703" y="3303944"/>
            <a:ext cx="6478668" cy="3339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 Understand the distribution of prices</a:t>
            </a:r>
          </a:p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 ✔ Identify top neighbourhoods with maximum listings</a:t>
            </a:r>
          </a:p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 ✔ Analyse room type popularity</a:t>
            </a:r>
          </a:p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 ✔ Study availability trends</a:t>
            </a:r>
          </a:p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 ✔ Examine review patterns</a:t>
            </a:r>
          </a:p>
          <a:p>
            <a:pPr algn="ctr">
              <a:lnSpc>
                <a:spcPts val="3366"/>
              </a:lnSpc>
              <a:spcBef>
                <a:spcPct val="0"/>
              </a:spcBef>
            </a:pPr>
            <a:r>
              <a:rPr lang="en-US" sz="2404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 ✔ Provide data-driven insights for hosts &amp; travellers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187703" y="6827124"/>
            <a:ext cx="3111284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Organized travel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039004" y="6827124"/>
            <a:ext cx="2909129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Stress free trip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854690" y="7975206"/>
            <a:ext cx="3287364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Better experience</a:t>
            </a:r>
          </a:p>
        </p:txBody>
      </p:sp>
      <p:sp>
        <p:nvSpPr>
          <p:cNvPr id="32" name="Freeform 32"/>
          <p:cNvSpPr/>
          <p:nvPr/>
        </p:nvSpPr>
        <p:spPr>
          <a:xfrm rot="230211">
            <a:off x="403837" y="8597736"/>
            <a:ext cx="2445913" cy="1058413"/>
          </a:xfrm>
          <a:custGeom>
            <a:avLst/>
            <a:gdLst/>
            <a:ahLst/>
            <a:cxnLst/>
            <a:rect l="l" t="t" r="r" b="b"/>
            <a:pathLst>
              <a:path w="2445913" h="1058413">
                <a:moveTo>
                  <a:pt x="0" y="0"/>
                </a:moveTo>
                <a:lnTo>
                  <a:pt x="2445914" y="0"/>
                </a:lnTo>
                <a:lnTo>
                  <a:pt x="2445914" y="1058414"/>
                </a:lnTo>
                <a:lnTo>
                  <a:pt x="0" y="105841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29EFF">
                <a:alpha val="100000"/>
              </a:srgbClr>
            </a:gs>
            <a:gs pos="100000">
              <a:srgbClr val="61D3E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590538" y="661613"/>
            <a:ext cx="10812628" cy="9298860"/>
          </a:xfrm>
          <a:custGeom>
            <a:avLst/>
            <a:gdLst/>
            <a:ahLst/>
            <a:cxnLst/>
            <a:rect l="l" t="t" r="r" b="b"/>
            <a:pathLst>
              <a:path w="10812628" h="9298860">
                <a:moveTo>
                  <a:pt x="10812628" y="0"/>
                </a:moveTo>
                <a:lnTo>
                  <a:pt x="0" y="0"/>
                </a:lnTo>
                <a:lnTo>
                  <a:pt x="0" y="9298860"/>
                </a:lnTo>
                <a:lnTo>
                  <a:pt x="10812628" y="9298860"/>
                </a:lnTo>
                <a:lnTo>
                  <a:pt x="1081262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113537" y="8469524"/>
            <a:ext cx="22756825" cy="5765305"/>
            <a:chOff x="0" y="0"/>
            <a:chExt cx="5993567" cy="15184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3567" cy="1518434"/>
            </a:xfrm>
            <a:custGeom>
              <a:avLst/>
              <a:gdLst/>
              <a:ahLst/>
              <a:cxnLst/>
              <a:rect l="l" t="t" r="r" b="b"/>
              <a:pathLst>
                <a:path w="5993567" h="1518434">
                  <a:moveTo>
                    <a:pt x="2996784" y="0"/>
                  </a:moveTo>
                  <a:cubicBezTo>
                    <a:pt x="1341706" y="0"/>
                    <a:pt x="0" y="339913"/>
                    <a:pt x="0" y="759217"/>
                  </a:cubicBezTo>
                  <a:cubicBezTo>
                    <a:pt x="0" y="1178521"/>
                    <a:pt x="1341706" y="1518434"/>
                    <a:pt x="2996784" y="1518434"/>
                  </a:cubicBezTo>
                  <a:cubicBezTo>
                    <a:pt x="4651861" y="1518434"/>
                    <a:pt x="5993567" y="1178521"/>
                    <a:pt x="5993567" y="759217"/>
                  </a:cubicBezTo>
                  <a:cubicBezTo>
                    <a:pt x="5993567" y="339913"/>
                    <a:pt x="4651861" y="0"/>
                    <a:pt x="2996784" y="0"/>
                  </a:cubicBezTo>
                  <a:close/>
                </a:path>
              </a:pathLst>
            </a:custGeom>
            <a:solidFill>
              <a:srgbClr val="D0DE6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61897" y="104253"/>
              <a:ext cx="4869773" cy="1271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170396" y="-636003"/>
            <a:ext cx="9018064" cy="10101701"/>
          </a:xfrm>
          <a:custGeom>
            <a:avLst/>
            <a:gdLst/>
            <a:ahLst/>
            <a:cxnLst/>
            <a:rect l="l" t="t" r="r" b="b"/>
            <a:pathLst>
              <a:path w="9018064" h="10101701">
                <a:moveTo>
                  <a:pt x="0" y="0"/>
                </a:moveTo>
                <a:lnTo>
                  <a:pt x="9018064" y="0"/>
                </a:lnTo>
                <a:lnTo>
                  <a:pt x="9018064" y="10101701"/>
                </a:lnTo>
                <a:lnTo>
                  <a:pt x="0" y="101017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679092" y="2828308"/>
            <a:ext cx="7235184" cy="6880002"/>
          </a:xfrm>
          <a:custGeom>
            <a:avLst/>
            <a:gdLst/>
            <a:ahLst/>
            <a:cxnLst/>
            <a:rect l="l" t="t" r="r" b="b"/>
            <a:pathLst>
              <a:path w="7235184" h="6880002">
                <a:moveTo>
                  <a:pt x="0" y="0"/>
                </a:moveTo>
                <a:lnTo>
                  <a:pt x="7235183" y="0"/>
                </a:lnTo>
                <a:lnTo>
                  <a:pt x="7235183" y="6880002"/>
                </a:lnTo>
                <a:lnTo>
                  <a:pt x="0" y="68800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394493">
            <a:off x="4388506" y="758515"/>
            <a:ext cx="1854911" cy="2826042"/>
          </a:xfrm>
          <a:custGeom>
            <a:avLst/>
            <a:gdLst/>
            <a:ahLst/>
            <a:cxnLst/>
            <a:rect l="l" t="t" r="r" b="b"/>
            <a:pathLst>
              <a:path w="1854911" h="2826042">
                <a:moveTo>
                  <a:pt x="0" y="0"/>
                </a:moveTo>
                <a:lnTo>
                  <a:pt x="1854912" y="0"/>
                </a:lnTo>
                <a:lnTo>
                  <a:pt x="1854912" y="2826042"/>
                </a:lnTo>
                <a:lnTo>
                  <a:pt x="0" y="28260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642513">
            <a:off x="9318804" y="8973551"/>
            <a:ext cx="2763569" cy="2140510"/>
          </a:xfrm>
          <a:custGeom>
            <a:avLst/>
            <a:gdLst/>
            <a:ahLst/>
            <a:cxnLst/>
            <a:rect l="l" t="t" r="r" b="b"/>
            <a:pathLst>
              <a:path w="2763569" h="2140510">
                <a:moveTo>
                  <a:pt x="0" y="0"/>
                </a:moveTo>
                <a:lnTo>
                  <a:pt x="2763569" y="0"/>
                </a:lnTo>
                <a:lnTo>
                  <a:pt x="2763569" y="2140510"/>
                </a:lnTo>
                <a:lnTo>
                  <a:pt x="0" y="21405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858694">
            <a:off x="237702" y="947498"/>
            <a:ext cx="2445913" cy="1058413"/>
          </a:xfrm>
          <a:custGeom>
            <a:avLst/>
            <a:gdLst/>
            <a:ahLst/>
            <a:cxnLst/>
            <a:rect l="l" t="t" r="r" b="b"/>
            <a:pathLst>
              <a:path w="2445913" h="1058413">
                <a:moveTo>
                  <a:pt x="0" y="0"/>
                </a:moveTo>
                <a:lnTo>
                  <a:pt x="2445913" y="0"/>
                </a:lnTo>
                <a:lnTo>
                  <a:pt x="2445913" y="1058414"/>
                </a:lnTo>
                <a:lnTo>
                  <a:pt x="0" y="10584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677007" y="448001"/>
            <a:ext cx="271874" cy="258033"/>
          </a:xfrm>
          <a:custGeom>
            <a:avLst/>
            <a:gdLst/>
            <a:ahLst/>
            <a:cxnLst/>
            <a:rect l="l" t="t" r="r" b="b"/>
            <a:pathLst>
              <a:path w="271874" h="258033">
                <a:moveTo>
                  <a:pt x="0" y="0"/>
                </a:moveTo>
                <a:lnTo>
                  <a:pt x="271874" y="0"/>
                </a:lnTo>
                <a:lnTo>
                  <a:pt x="271874" y="258033"/>
                </a:lnTo>
                <a:lnTo>
                  <a:pt x="0" y="2580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898058" y="4757288"/>
            <a:ext cx="271874" cy="258033"/>
          </a:xfrm>
          <a:custGeom>
            <a:avLst/>
            <a:gdLst/>
            <a:ahLst/>
            <a:cxnLst/>
            <a:rect l="l" t="t" r="r" b="b"/>
            <a:pathLst>
              <a:path w="271874" h="258033">
                <a:moveTo>
                  <a:pt x="0" y="0"/>
                </a:moveTo>
                <a:lnTo>
                  <a:pt x="271874" y="0"/>
                </a:lnTo>
                <a:lnTo>
                  <a:pt x="271874" y="258033"/>
                </a:lnTo>
                <a:lnTo>
                  <a:pt x="0" y="2580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01606" y="2631531"/>
            <a:ext cx="271874" cy="258033"/>
          </a:xfrm>
          <a:custGeom>
            <a:avLst/>
            <a:gdLst/>
            <a:ahLst/>
            <a:cxnLst/>
            <a:rect l="l" t="t" r="r" b="b"/>
            <a:pathLst>
              <a:path w="271874" h="258033">
                <a:moveTo>
                  <a:pt x="0" y="0"/>
                </a:moveTo>
                <a:lnTo>
                  <a:pt x="271874" y="0"/>
                </a:lnTo>
                <a:lnTo>
                  <a:pt x="271874" y="258033"/>
                </a:lnTo>
                <a:lnTo>
                  <a:pt x="0" y="2580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399111" y="1178729"/>
            <a:ext cx="313959" cy="297976"/>
          </a:xfrm>
          <a:custGeom>
            <a:avLst/>
            <a:gdLst/>
            <a:ahLst/>
            <a:cxnLst/>
            <a:rect l="l" t="t" r="r" b="b"/>
            <a:pathLst>
              <a:path w="313959" h="297976">
                <a:moveTo>
                  <a:pt x="0" y="0"/>
                </a:moveTo>
                <a:lnTo>
                  <a:pt x="313960" y="0"/>
                </a:lnTo>
                <a:lnTo>
                  <a:pt x="313960" y="297976"/>
                </a:lnTo>
                <a:lnTo>
                  <a:pt x="0" y="2979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469378" y="6437205"/>
            <a:ext cx="8123231" cy="2298231"/>
          </a:xfrm>
          <a:custGeom>
            <a:avLst/>
            <a:gdLst/>
            <a:ahLst/>
            <a:cxnLst/>
            <a:rect l="l" t="t" r="r" b="b"/>
            <a:pathLst>
              <a:path w="8123231" h="2298231">
                <a:moveTo>
                  <a:pt x="0" y="0"/>
                </a:moveTo>
                <a:lnTo>
                  <a:pt x="8123231" y="0"/>
                </a:lnTo>
                <a:lnTo>
                  <a:pt x="8123231" y="2298230"/>
                </a:lnTo>
                <a:lnTo>
                  <a:pt x="0" y="229823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2191" r="-699" b="-10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9103343" y="1241992"/>
            <a:ext cx="6855301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4B2012"/>
                </a:solidFill>
                <a:latin typeface="Tropika"/>
                <a:ea typeface="Tropika"/>
                <a:cs typeface="Tropika"/>
                <a:sym typeface="Tropika"/>
              </a:rPr>
              <a:t>Dataset Overview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2278131"/>
            <a:ext cx="4312222" cy="399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3"/>
              </a:lnSpc>
            </a:pPr>
            <a:r>
              <a:rPr lang="en-US" sz="2281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Key columns used:</a:t>
            </a:r>
          </a:p>
          <a:p>
            <a:pPr marL="492550" lvl="1" indent="-246275" algn="ctr">
              <a:lnSpc>
                <a:spcPts val="3193"/>
              </a:lnSpc>
              <a:buFont typeface="Arial"/>
              <a:buChar char="•"/>
            </a:pPr>
            <a:r>
              <a:rPr lang="en-US" sz="2281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price</a:t>
            </a:r>
          </a:p>
          <a:p>
            <a:pPr marL="492550" lvl="1" indent="-246275" algn="ctr">
              <a:lnSpc>
                <a:spcPts val="3193"/>
              </a:lnSpc>
              <a:buFont typeface="Arial"/>
              <a:buChar char="•"/>
            </a:pPr>
            <a:r>
              <a:rPr lang="en-US" sz="2281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room_type</a:t>
            </a:r>
          </a:p>
          <a:p>
            <a:pPr marL="492550" lvl="1" indent="-246275" algn="ctr">
              <a:lnSpc>
                <a:spcPts val="3193"/>
              </a:lnSpc>
              <a:buFont typeface="Arial"/>
              <a:buChar char="•"/>
            </a:pPr>
            <a:r>
              <a:rPr lang="en-US" sz="2281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neighbourhood</a:t>
            </a:r>
          </a:p>
          <a:p>
            <a:pPr marL="492550" lvl="1" indent="-246275" algn="ctr">
              <a:lnSpc>
                <a:spcPts val="3193"/>
              </a:lnSpc>
              <a:buFont typeface="Arial"/>
              <a:buChar char="•"/>
            </a:pPr>
            <a:r>
              <a:rPr lang="en-US" sz="2281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host_id</a:t>
            </a:r>
          </a:p>
          <a:p>
            <a:pPr marL="492550" lvl="1" indent="-246275" algn="ctr">
              <a:lnSpc>
                <a:spcPts val="3193"/>
              </a:lnSpc>
              <a:buFont typeface="Arial"/>
              <a:buChar char="•"/>
            </a:pPr>
            <a:r>
              <a:rPr lang="en-US" sz="2281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number_of_reviews</a:t>
            </a:r>
          </a:p>
          <a:p>
            <a:pPr marL="492550" lvl="1" indent="-246275" algn="ctr">
              <a:lnSpc>
                <a:spcPts val="3193"/>
              </a:lnSpc>
              <a:buFont typeface="Arial"/>
              <a:buChar char="•"/>
            </a:pPr>
            <a:r>
              <a:rPr lang="en-US" sz="2281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availability_365</a:t>
            </a:r>
          </a:p>
          <a:p>
            <a:pPr marL="492550" lvl="1" indent="-246275" algn="ctr">
              <a:lnSpc>
                <a:spcPts val="3193"/>
              </a:lnSpc>
              <a:buFont typeface="Arial"/>
              <a:buChar char="•"/>
            </a:pPr>
            <a:r>
              <a:rPr lang="en-US" sz="2281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minimum_nights</a:t>
            </a:r>
          </a:p>
          <a:p>
            <a:pPr marL="492550" lvl="1" indent="-246275" algn="ctr">
              <a:lnSpc>
                <a:spcPts val="3193"/>
              </a:lnSpc>
              <a:buFont typeface="Arial"/>
              <a:buChar char="•"/>
            </a:pPr>
            <a:r>
              <a:rPr lang="en-US" sz="2281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latitude &amp; longitude</a:t>
            </a:r>
          </a:p>
          <a:p>
            <a:pPr algn="ctr">
              <a:lnSpc>
                <a:spcPts val="3193"/>
              </a:lnSpc>
              <a:spcBef>
                <a:spcPct val="0"/>
              </a:spcBef>
            </a:pPr>
            <a:endParaRPr lang="en-US" sz="2281">
              <a:solidFill>
                <a:srgbClr val="000000"/>
              </a:solidFill>
              <a:latin typeface="Inclusive Sans"/>
              <a:ea typeface="Inclusive Sans"/>
              <a:cs typeface="Inclusive Sans"/>
              <a:sym typeface="Inclusiv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29EFF">
                <a:alpha val="100000"/>
              </a:srgbClr>
            </a:gs>
            <a:gs pos="100000">
              <a:srgbClr val="61D3E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668628" y="3897112"/>
            <a:ext cx="10812628" cy="9298860"/>
          </a:xfrm>
          <a:custGeom>
            <a:avLst/>
            <a:gdLst/>
            <a:ahLst/>
            <a:cxnLst/>
            <a:rect l="l" t="t" r="r" b="b"/>
            <a:pathLst>
              <a:path w="10812628" h="9298860">
                <a:moveTo>
                  <a:pt x="10812628" y="0"/>
                </a:moveTo>
                <a:lnTo>
                  <a:pt x="0" y="0"/>
                </a:lnTo>
                <a:lnTo>
                  <a:pt x="0" y="9298860"/>
                </a:lnTo>
                <a:lnTo>
                  <a:pt x="10812628" y="9298860"/>
                </a:lnTo>
                <a:lnTo>
                  <a:pt x="1081262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65436" y="3897112"/>
            <a:ext cx="10812628" cy="9298860"/>
          </a:xfrm>
          <a:custGeom>
            <a:avLst/>
            <a:gdLst/>
            <a:ahLst/>
            <a:cxnLst/>
            <a:rect l="l" t="t" r="r" b="b"/>
            <a:pathLst>
              <a:path w="10812628" h="9298860">
                <a:moveTo>
                  <a:pt x="0" y="0"/>
                </a:moveTo>
                <a:lnTo>
                  <a:pt x="10812628" y="0"/>
                </a:lnTo>
                <a:lnTo>
                  <a:pt x="10812628" y="9298860"/>
                </a:lnTo>
                <a:lnTo>
                  <a:pt x="0" y="9298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234412" y="8252701"/>
            <a:ext cx="22756825" cy="5765305"/>
            <a:chOff x="0" y="0"/>
            <a:chExt cx="5993567" cy="15184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93567" cy="1518434"/>
            </a:xfrm>
            <a:custGeom>
              <a:avLst/>
              <a:gdLst/>
              <a:ahLst/>
              <a:cxnLst/>
              <a:rect l="l" t="t" r="r" b="b"/>
              <a:pathLst>
                <a:path w="5993567" h="1518434">
                  <a:moveTo>
                    <a:pt x="2996784" y="0"/>
                  </a:moveTo>
                  <a:cubicBezTo>
                    <a:pt x="1341706" y="0"/>
                    <a:pt x="0" y="339913"/>
                    <a:pt x="0" y="759217"/>
                  </a:cubicBezTo>
                  <a:cubicBezTo>
                    <a:pt x="0" y="1178521"/>
                    <a:pt x="1341706" y="1518434"/>
                    <a:pt x="2996784" y="1518434"/>
                  </a:cubicBezTo>
                  <a:cubicBezTo>
                    <a:pt x="4651861" y="1518434"/>
                    <a:pt x="5993567" y="1178521"/>
                    <a:pt x="5993567" y="759217"/>
                  </a:cubicBezTo>
                  <a:cubicBezTo>
                    <a:pt x="5993567" y="339913"/>
                    <a:pt x="4651861" y="0"/>
                    <a:pt x="2996784" y="0"/>
                  </a:cubicBezTo>
                  <a:close/>
                </a:path>
              </a:pathLst>
            </a:custGeom>
            <a:solidFill>
              <a:srgbClr val="D0DE6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561897" y="104253"/>
              <a:ext cx="4869773" cy="1271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577018"/>
            <a:ext cx="16608266" cy="5859583"/>
            <a:chOff x="0" y="0"/>
            <a:chExt cx="22144355" cy="781277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1600919"/>
              <a:ext cx="22144355" cy="6211858"/>
              <a:chOff x="0" y="0"/>
              <a:chExt cx="4346714" cy="121932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346714" cy="1219325"/>
              </a:xfrm>
              <a:custGeom>
                <a:avLst/>
                <a:gdLst/>
                <a:ahLst/>
                <a:cxnLst/>
                <a:rect l="l" t="t" r="r" b="b"/>
                <a:pathLst>
                  <a:path w="4346714" h="1219325">
                    <a:moveTo>
                      <a:pt x="23748" y="0"/>
                    </a:moveTo>
                    <a:lnTo>
                      <a:pt x="4322966" y="0"/>
                    </a:lnTo>
                    <a:cubicBezTo>
                      <a:pt x="4329264" y="0"/>
                      <a:pt x="4335305" y="2502"/>
                      <a:pt x="4339758" y="6956"/>
                    </a:cubicBezTo>
                    <a:cubicBezTo>
                      <a:pt x="4344212" y="11409"/>
                      <a:pt x="4346714" y="17450"/>
                      <a:pt x="4346714" y="23748"/>
                    </a:cubicBezTo>
                    <a:lnTo>
                      <a:pt x="4346714" y="1195577"/>
                    </a:lnTo>
                    <a:cubicBezTo>
                      <a:pt x="4346714" y="1201876"/>
                      <a:pt x="4344212" y="1207916"/>
                      <a:pt x="4339758" y="1212370"/>
                    </a:cubicBezTo>
                    <a:cubicBezTo>
                      <a:pt x="4335305" y="1216823"/>
                      <a:pt x="4329264" y="1219325"/>
                      <a:pt x="4322966" y="1219325"/>
                    </a:cubicBezTo>
                    <a:lnTo>
                      <a:pt x="23748" y="1219325"/>
                    </a:lnTo>
                    <a:cubicBezTo>
                      <a:pt x="17450" y="1219325"/>
                      <a:pt x="11409" y="1216823"/>
                      <a:pt x="6956" y="1212370"/>
                    </a:cubicBezTo>
                    <a:cubicBezTo>
                      <a:pt x="2502" y="1207916"/>
                      <a:pt x="0" y="1201876"/>
                      <a:pt x="0" y="1195577"/>
                    </a:cubicBezTo>
                    <a:lnTo>
                      <a:pt x="0" y="23748"/>
                    </a:lnTo>
                    <a:cubicBezTo>
                      <a:pt x="0" y="17450"/>
                      <a:pt x="2502" y="11409"/>
                      <a:pt x="6956" y="6956"/>
                    </a:cubicBezTo>
                    <a:cubicBezTo>
                      <a:pt x="11409" y="2502"/>
                      <a:pt x="17450" y="0"/>
                      <a:pt x="2374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4346714" cy="1257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13028428" cy="6211858"/>
              <a:chOff x="0" y="0"/>
              <a:chExt cx="2557349" cy="121932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557349" cy="1219325"/>
              </a:xfrm>
              <a:custGeom>
                <a:avLst/>
                <a:gdLst/>
                <a:ahLst/>
                <a:cxnLst/>
                <a:rect l="l" t="t" r="r" b="b"/>
                <a:pathLst>
                  <a:path w="2557349" h="1219325">
                    <a:moveTo>
                      <a:pt x="40364" y="0"/>
                    </a:moveTo>
                    <a:lnTo>
                      <a:pt x="2516985" y="0"/>
                    </a:lnTo>
                    <a:cubicBezTo>
                      <a:pt x="2527690" y="0"/>
                      <a:pt x="2537957" y="4253"/>
                      <a:pt x="2545527" y="11822"/>
                    </a:cubicBezTo>
                    <a:cubicBezTo>
                      <a:pt x="2553097" y="19392"/>
                      <a:pt x="2557349" y="29659"/>
                      <a:pt x="2557349" y="40364"/>
                    </a:cubicBezTo>
                    <a:lnTo>
                      <a:pt x="2557349" y="1178961"/>
                    </a:lnTo>
                    <a:cubicBezTo>
                      <a:pt x="2557349" y="1189666"/>
                      <a:pt x="2553097" y="1199933"/>
                      <a:pt x="2545527" y="1207503"/>
                    </a:cubicBezTo>
                    <a:cubicBezTo>
                      <a:pt x="2537957" y="1215073"/>
                      <a:pt x="2527690" y="1219325"/>
                      <a:pt x="2516985" y="1219325"/>
                    </a:cubicBezTo>
                    <a:lnTo>
                      <a:pt x="40364" y="1219325"/>
                    </a:lnTo>
                    <a:cubicBezTo>
                      <a:pt x="18072" y="1219325"/>
                      <a:pt x="0" y="1201254"/>
                      <a:pt x="0" y="1178961"/>
                    </a:cubicBezTo>
                    <a:lnTo>
                      <a:pt x="0" y="40364"/>
                    </a:lnTo>
                    <a:cubicBezTo>
                      <a:pt x="0" y="29659"/>
                      <a:pt x="4253" y="19392"/>
                      <a:pt x="11822" y="11822"/>
                    </a:cubicBezTo>
                    <a:cubicBezTo>
                      <a:pt x="19392" y="4253"/>
                      <a:pt x="29659" y="0"/>
                      <a:pt x="4036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2557349" cy="1257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>
            <a:off x="412514" y="4035064"/>
            <a:ext cx="3750521" cy="776607"/>
            <a:chOff x="0" y="0"/>
            <a:chExt cx="987792" cy="20453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87792" cy="204539"/>
            </a:xfrm>
            <a:custGeom>
              <a:avLst/>
              <a:gdLst/>
              <a:ahLst/>
              <a:cxnLst/>
              <a:rect l="l" t="t" r="r" b="b"/>
              <a:pathLst>
                <a:path w="987792" h="204539">
                  <a:moveTo>
                    <a:pt x="102269" y="0"/>
                  </a:moveTo>
                  <a:lnTo>
                    <a:pt x="885522" y="0"/>
                  </a:lnTo>
                  <a:cubicBezTo>
                    <a:pt x="912646" y="0"/>
                    <a:pt x="938658" y="10775"/>
                    <a:pt x="957838" y="29954"/>
                  </a:cubicBezTo>
                  <a:cubicBezTo>
                    <a:pt x="977017" y="49133"/>
                    <a:pt x="987792" y="75146"/>
                    <a:pt x="987792" y="102269"/>
                  </a:cubicBezTo>
                  <a:lnTo>
                    <a:pt x="987792" y="102269"/>
                  </a:lnTo>
                  <a:cubicBezTo>
                    <a:pt x="987792" y="158751"/>
                    <a:pt x="942004" y="204539"/>
                    <a:pt x="885522" y="204539"/>
                  </a:cubicBezTo>
                  <a:lnTo>
                    <a:pt x="102269" y="204539"/>
                  </a:lnTo>
                  <a:cubicBezTo>
                    <a:pt x="45788" y="204539"/>
                    <a:pt x="0" y="158751"/>
                    <a:pt x="0" y="102269"/>
                  </a:cubicBezTo>
                  <a:lnTo>
                    <a:pt x="0" y="102269"/>
                  </a:lnTo>
                  <a:cubicBezTo>
                    <a:pt x="0" y="45788"/>
                    <a:pt x="45788" y="0"/>
                    <a:pt x="102269" y="0"/>
                  </a:cubicBezTo>
                  <a:close/>
                </a:path>
              </a:pathLst>
            </a:custGeom>
            <a:solidFill>
              <a:srgbClr val="11BFF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87792" cy="242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639846" y="4213640"/>
            <a:ext cx="3750521" cy="776607"/>
            <a:chOff x="0" y="0"/>
            <a:chExt cx="987792" cy="20453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87792" cy="204539"/>
            </a:xfrm>
            <a:custGeom>
              <a:avLst/>
              <a:gdLst/>
              <a:ahLst/>
              <a:cxnLst/>
              <a:rect l="l" t="t" r="r" b="b"/>
              <a:pathLst>
                <a:path w="987792" h="204539">
                  <a:moveTo>
                    <a:pt x="102269" y="0"/>
                  </a:moveTo>
                  <a:lnTo>
                    <a:pt x="885522" y="0"/>
                  </a:lnTo>
                  <a:cubicBezTo>
                    <a:pt x="912646" y="0"/>
                    <a:pt x="938658" y="10775"/>
                    <a:pt x="957838" y="29954"/>
                  </a:cubicBezTo>
                  <a:cubicBezTo>
                    <a:pt x="977017" y="49133"/>
                    <a:pt x="987792" y="75146"/>
                    <a:pt x="987792" y="102269"/>
                  </a:cubicBezTo>
                  <a:lnTo>
                    <a:pt x="987792" y="102269"/>
                  </a:lnTo>
                  <a:cubicBezTo>
                    <a:pt x="987792" y="158751"/>
                    <a:pt x="942004" y="204539"/>
                    <a:pt x="885522" y="204539"/>
                  </a:cubicBezTo>
                  <a:lnTo>
                    <a:pt x="102269" y="204539"/>
                  </a:lnTo>
                  <a:cubicBezTo>
                    <a:pt x="45788" y="204539"/>
                    <a:pt x="0" y="158751"/>
                    <a:pt x="0" y="102269"/>
                  </a:cubicBezTo>
                  <a:lnTo>
                    <a:pt x="0" y="102269"/>
                  </a:lnTo>
                  <a:cubicBezTo>
                    <a:pt x="0" y="45788"/>
                    <a:pt x="45788" y="0"/>
                    <a:pt x="102269" y="0"/>
                  </a:cubicBezTo>
                  <a:close/>
                </a:path>
              </a:pathLst>
            </a:custGeom>
            <a:solidFill>
              <a:srgbClr val="11BFF2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987792" cy="242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283181" y="5091388"/>
            <a:ext cx="3750521" cy="776607"/>
            <a:chOff x="0" y="0"/>
            <a:chExt cx="987792" cy="20453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87792" cy="204539"/>
            </a:xfrm>
            <a:custGeom>
              <a:avLst/>
              <a:gdLst/>
              <a:ahLst/>
              <a:cxnLst/>
              <a:rect l="l" t="t" r="r" b="b"/>
              <a:pathLst>
                <a:path w="987792" h="204539">
                  <a:moveTo>
                    <a:pt x="102269" y="0"/>
                  </a:moveTo>
                  <a:lnTo>
                    <a:pt x="885522" y="0"/>
                  </a:lnTo>
                  <a:cubicBezTo>
                    <a:pt x="912646" y="0"/>
                    <a:pt x="938658" y="10775"/>
                    <a:pt x="957838" y="29954"/>
                  </a:cubicBezTo>
                  <a:cubicBezTo>
                    <a:pt x="977017" y="49133"/>
                    <a:pt x="987792" y="75146"/>
                    <a:pt x="987792" y="102269"/>
                  </a:cubicBezTo>
                  <a:lnTo>
                    <a:pt x="987792" y="102269"/>
                  </a:lnTo>
                  <a:cubicBezTo>
                    <a:pt x="987792" y="158751"/>
                    <a:pt x="942004" y="204539"/>
                    <a:pt x="885522" y="204539"/>
                  </a:cubicBezTo>
                  <a:lnTo>
                    <a:pt x="102269" y="204539"/>
                  </a:lnTo>
                  <a:cubicBezTo>
                    <a:pt x="45788" y="204539"/>
                    <a:pt x="0" y="158751"/>
                    <a:pt x="0" y="102269"/>
                  </a:cubicBezTo>
                  <a:lnTo>
                    <a:pt x="0" y="102269"/>
                  </a:lnTo>
                  <a:cubicBezTo>
                    <a:pt x="0" y="45788"/>
                    <a:pt x="45788" y="0"/>
                    <a:pt x="102269" y="0"/>
                  </a:cubicBezTo>
                  <a:close/>
                </a:path>
              </a:pathLst>
            </a:custGeom>
            <a:solidFill>
              <a:srgbClr val="11BFF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987792" cy="242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6413072" y="6436601"/>
            <a:ext cx="6612871" cy="6516684"/>
          </a:xfrm>
          <a:custGeom>
            <a:avLst/>
            <a:gdLst/>
            <a:ahLst/>
            <a:cxnLst/>
            <a:rect l="l" t="t" r="r" b="b"/>
            <a:pathLst>
              <a:path w="6612871" h="6516684">
                <a:moveTo>
                  <a:pt x="0" y="0"/>
                </a:moveTo>
                <a:lnTo>
                  <a:pt x="6612871" y="0"/>
                </a:lnTo>
                <a:lnTo>
                  <a:pt x="6612871" y="6516683"/>
                </a:lnTo>
                <a:lnTo>
                  <a:pt x="0" y="65166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491893">
            <a:off x="2187326" y="7729990"/>
            <a:ext cx="2162729" cy="3267860"/>
          </a:xfrm>
          <a:custGeom>
            <a:avLst/>
            <a:gdLst/>
            <a:ahLst/>
            <a:cxnLst/>
            <a:rect l="l" t="t" r="r" b="b"/>
            <a:pathLst>
              <a:path w="2162729" h="3267860">
                <a:moveTo>
                  <a:pt x="0" y="0"/>
                </a:moveTo>
                <a:lnTo>
                  <a:pt x="2162730" y="0"/>
                </a:lnTo>
                <a:lnTo>
                  <a:pt x="2162730" y="3267861"/>
                </a:lnTo>
                <a:lnTo>
                  <a:pt x="0" y="32678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0" y="1740229"/>
            <a:ext cx="8029734" cy="2654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2" lvl="1" indent="-323851" algn="ctr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Prices are highly right-skewed</a:t>
            </a:r>
          </a:p>
          <a:p>
            <a:pPr marL="647702" lvl="1" indent="-323851" algn="ctr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Majority listings fall under ₹X – ₹Y range</a:t>
            </a:r>
          </a:p>
          <a:p>
            <a:pPr marL="647702" lvl="1" indent="-323851" algn="ctr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Few luxury listings increase overall mean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Inclusive Sans"/>
              <a:ea typeface="Inclusive Sans"/>
              <a:cs typeface="Inclusive Sans"/>
              <a:sym typeface="Inclusive Sans"/>
            </a:endParaRPr>
          </a:p>
        </p:txBody>
      </p:sp>
      <p:sp>
        <p:nvSpPr>
          <p:cNvPr id="26" name="Freeform 26"/>
          <p:cNvSpPr/>
          <p:nvPr/>
        </p:nvSpPr>
        <p:spPr>
          <a:xfrm rot="-516425">
            <a:off x="352166" y="6249954"/>
            <a:ext cx="1579318" cy="2053487"/>
          </a:xfrm>
          <a:custGeom>
            <a:avLst/>
            <a:gdLst/>
            <a:ahLst/>
            <a:cxnLst/>
            <a:rect l="l" t="t" r="r" b="b"/>
            <a:pathLst>
              <a:path w="1579318" h="2053487">
                <a:moveTo>
                  <a:pt x="0" y="0"/>
                </a:moveTo>
                <a:lnTo>
                  <a:pt x="1579318" y="0"/>
                </a:lnTo>
                <a:lnTo>
                  <a:pt x="1579318" y="2053487"/>
                </a:lnTo>
                <a:lnTo>
                  <a:pt x="0" y="20534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481011">
            <a:off x="13020235" y="237262"/>
            <a:ext cx="3785455" cy="1761957"/>
          </a:xfrm>
          <a:custGeom>
            <a:avLst/>
            <a:gdLst/>
            <a:ahLst/>
            <a:cxnLst/>
            <a:rect l="l" t="t" r="r" b="b"/>
            <a:pathLst>
              <a:path w="3785455" h="1761957">
                <a:moveTo>
                  <a:pt x="0" y="0"/>
                </a:moveTo>
                <a:lnTo>
                  <a:pt x="3785455" y="0"/>
                </a:lnTo>
                <a:lnTo>
                  <a:pt x="3785455" y="1761957"/>
                </a:lnTo>
                <a:lnTo>
                  <a:pt x="0" y="17619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714741" y="1225038"/>
            <a:ext cx="313959" cy="297976"/>
          </a:xfrm>
          <a:custGeom>
            <a:avLst/>
            <a:gdLst/>
            <a:ahLst/>
            <a:cxnLst/>
            <a:rect l="l" t="t" r="r" b="b"/>
            <a:pathLst>
              <a:path w="313959" h="297976">
                <a:moveTo>
                  <a:pt x="0" y="0"/>
                </a:moveTo>
                <a:lnTo>
                  <a:pt x="313959" y="0"/>
                </a:lnTo>
                <a:lnTo>
                  <a:pt x="313959" y="297976"/>
                </a:lnTo>
                <a:lnTo>
                  <a:pt x="0" y="2979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7646772" y="5030747"/>
            <a:ext cx="313959" cy="297976"/>
          </a:xfrm>
          <a:custGeom>
            <a:avLst/>
            <a:gdLst/>
            <a:ahLst/>
            <a:cxnLst/>
            <a:rect l="l" t="t" r="r" b="b"/>
            <a:pathLst>
              <a:path w="313959" h="297976">
                <a:moveTo>
                  <a:pt x="0" y="0"/>
                </a:moveTo>
                <a:lnTo>
                  <a:pt x="313959" y="0"/>
                </a:lnTo>
                <a:lnTo>
                  <a:pt x="313959" y="297976"/>
                </a:lnTo>
                <a:lnTo>
                  <a:pt x="0" y="2979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2374266" y="1508927"/>
            <a:ext cx="313959" cy="297976"/>
          </a:xfrm>
          <a:custGeom>
            <a:avLst/>
            <a:gdLst/>
            <a:ahLst/>
            <a:cxnLst/>
            <a:rect l="l" t="t" r="r" b="b"/>
            <a:pathLst>
              <a:path w="313959" h="297976">
                <a:moveTo>
                  <a:pt x="0" y="0"/>
                </a:moveTo>
                <a:lnTo>
                  <a:pt x="313959" y="0"/>
                </a:lnTo>
                <a:lnTo>
                  <a:pt x="313959" y="297976"/>
                </a:lnTo>
                <a:lnTo>
                  <a:pt x="0" y="2979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7290005" y="577018"/>
            <a:ext cx="313959" cy="297976"/>
          </a:xfrm>
          <a:custGeom>
            <a:avLst/>
            <a:gdLst/>
            <a:ahLst/>
            <a:cxnLst/>
            <a:rect l="l" t="t" r="r" b="b"/>
            <a:pathLst>
              <a:path w="313959" h="297976">
                <a:moveTo>
                  <a:pt x="0" y="0"/>
                </a:moveTo>
                <a:lnTo>
                  <a:pt x="313960" y="0"/>
                </a:lnTo>
                <a:lnTo>
                  <a:pt x="313960" y="297976"/>
                </a:lnTo>
                <a:lnTo>
                  <a:pt x="0" y="2979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2677007" y="448001"/>
            <a:ext cx="271874" cy="258033"/>
          </a:xfrm>
          <a:custGeom>
            <a:avLst/>
            <a:gdLst/>
            <a:ahLst/>
            <a:cxnLst/>
            <a:rect l="l" t="t" r="r" b="b"/>
            <a:pathLst>
              <a:path w="271874" h="258033">
                <a:moveTo>
                  <a:pt x="0" y="0"/>
                </a:moveTo>
                <a:lnTo>
                  <a:pt x="271874" y="0"/>
                </a:lnTo>
                <a:lnTo>
                  <a:pt x="271874" y="258033"/>
                </a:lnTo>
                <a:lnTo>
                  <a:pt x="0" y="2580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8574083" y="1508927"/>
            <a:ext cx="7247957" cy="4914370"/>
          </a:xfrm>
          <a:custGeom>
            <a:avLst/>
            <a:gdLst/>
            <a:ahLst/>
            <a:cxnLst/>
            <a:rect l="l" t="t" r="r" b="b"/>
            <a:pathLst>
              <a:path w="7247957" h="4914370">
                <a:moveTo>
                  <a:pt x="0" y="0"/>
                </a:moveTo>
                <a:lnTo>
                  <a:pt x="7247957" y="0"/>
                </a:lnTo>
                <a:lnTo>
                  <a:pt x="7247957" y="4914369"/>
                </a:lnTo>
                <a:lnTo>
                  <a:pt x="0" y="491436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812" r="-3812"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369642" y="4221663"/>
            <a:ext cx="3717362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dirty="0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Set travel budget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877762" y="4236520"/>
            <a:ext cx="3070619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dirty="0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Plan expenses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358269" y="5202197"/>
            <a:ext cx="3749777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Emergency funds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84246" y="747722"/>
            <a:ext cx="4529270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4B2012"/>
                </a:solidFill>
                <a:latin typeface="Tropika"/>
                <a:ea typeface="Tropika"/>
                <a:cs typeface="Tropika"/>
                <a:sym typeface="Tropika"/>
              </a:rPr>
              <a:t>Price Distribution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29EFF">
                <a:alpha val="100000"/>
              </a:srgbClr>
            </a:gs>
            <a:gs pos="100000">
              <a:srgbClr val="61D3E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79411" y="-496438"/>
            <a:ext cx="10812628" cy="9298860"/>
          </a:xfrm>
          <a:custGeom>
            <a:avLst/>
            <a:gdLst/>
            <a:ahLst/>
            <a:cxnLst/>
            <a:rect l="l" t="t" r="r" b="b"/>
            <a:pathLst>
              <a:path w="10812628" h="9298860">
                <a:moveTo>
                  <a:pt x="0" y="0"/>
                </a:moveTo>
                <a:lnTo>
                  <a:pt x="10812628" y="0"/>
                </a:lnTo>
                <a:lnTo>
                  <a:pt x="10812628" y="9298860"/>
                </a:lnTo>
                <a:lnTo>
                  <a:pt x="0" y="9298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234412" y="8252701"/>
            <a:ext cx="22756825" cy="5765305"/>
            <a:chOff x="0" y="0"/>
            <a:chExt cx="5993567" cy="15184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3567" cy="1518434"/>
            </a:xfrm>
            <a:custGeom>
              <a:avLst/>
              <a:gdLst/>
              <a:ahLst/>
              <a:cxnLst/>
              <a:rect l="l" t="t" r="r" b="b"/>
              <a:pathLst>
                <a:path w="5993567" h="1518434">
                  <a:moveTo>
                    <a:pt x="2996784" y="0"/>
                  </a:moveTo>
                  <a:cubicBezTo>
                    <a:pt x="1341706" y="0"/>
                    <a:pt x="0" y="339913"/>
                    <a:pt x="0" y="759217"/>
                  </a:cubicBezTo>
                  <a:cubicBezTo>
                    <a:pt x="0" y="1178521"/>
                    <a:pt x="1341706" y="1518434"/>
                    <a:pt x="2996784" y="1518434"/>
                  </a:cubicBezTo>
                  <a:cubicBezTo>
                    <a:pt x="4651861" y="1518434"/>
                    <a:pt x="5993567" y="1178521"/>
                    <a:pt x="5993567" y="759217"/>
                  </a:cubicBezTo>
                  <a:cubicBezTo>
                    <a:pt x="5993567" y="339913"/>
                    <a:pt x="4651861" y="0"/>
                    <a:pt x="2996784" y="0"/>
                  </a:cubicBezTo>
                  <a:close/>
                </a:path>
              </a:pathLst>
            </a:custGeom>
            <a:solidFill>
              <a:srgbClr val="D0DE6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561897" y="104253"/>
              <a:ext cx="4869773" cy="1271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95158" y="-496438"/>
            <a:ext cx="8771272" cy="9785395"/>
          </a:xfrm>
          <a:custGeom>
            <a:avLst/>
            <a:gdLst/>
            <a:ahLst/>
            <a:cxnLst/>
            <a:rect l="l" t="t" r="r" b="b"/>
            <a:pathLst>
              <a:path w="8771272" h="9785395">
                <a:moveTo>
                  <a:pt x="0" y="0"/>
                </a:moveTo>
                <a:lnTo>
                  <a:pt x="8771272" y="0"/>
                </a:lnTo>
                <a:lnTo>
                  <a:pt x="8771272" y="9785395"/>
                </a:lnTo>
                <a:lnTo>
                  <a:pt x="0" y="9785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0479785" y="1396394"/>
            <a:ext cx="9075164" cy="10442135"/>
          </a:xfrm>
          <a:custGeom>
            <a:avLst/>
            <a:gdLst/>
            <a:ahLst/>
            <a:cxnLst/>
            <a:rect l="l" t="t" r="r" b="b"/>
            <a:pathLst>
              <a:path w="9075164" h="10442135">
                <a:moveTo>
                  <a:pt x="9075164" y="0"/>
                </a:moveTo>
                <a:lnTo>
                  <a:pt x="0" y="0"/>
                </a:lnTo>
                <a:lnTo>
                  <a:pt x="0" y="10442135"/>
                </a:lnTo>
                <a:lnTo>
                  <a:pt x="9075164" y="10442135"/>
                </a:lnTo>
                <a:lnTo>
                  <a:pt x="907516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17588" y="2074574"/>
            <a:ext cx="6926412" cy="4402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1"/>
              </a:lnSpc>
            </a:pPr>
            <a:r>
              <a:rPr lang="en-US" sz="2493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Most common room types:</a:t>
            </a:r>
          </a:p>
          <a:p>
            <a:pPr marL="559225" lvl="1" indent="-279612" algn="ctr">
              <a:lnSpc>
                <a:spcPts val="3626"/>
              </a:lnSpc>
              <a:buFont typeface="Arial"/>
              <a:buChar char="•"/>
            </a:pPr>
            <a:r>
              <a:rPr lang="en-US" sz="2590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Entire home/apartment</a:t>
            </a:r>
          </a:p>
          <a:p>
            <a:pPr marL="538449" lvl="1" indent="-269225" algn="ctr">
              <a:lnSpc>
                <a:spcPts val="3491"/>
              </a:lnSpc>
              <a:buFont typeface="Arial"/>
              <a:buChar char="•"/>
            </a:pPr>
            <a:r>
              <a:rPr lang="en-US" sz="2493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Private room</a:t>
            </a:r>
          </a:p>
          <a:p>
            <a:pPr marL="538449" lvl="1" indent="-269225" algn="ctr">
              <a:lnSpc>
                <a:spcPts val="3491"/>
              </a:lnSpc>
              <a:buFont typeface="Arial"/>
              <a:buChar char="•"/>
            </a:pPr>
            <a:r>
              <a:rPr lang="en-US" sz="2493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Shared room</a:t>
            </a:r>
          </a:p>
          <a:p>
            <a:pPr marL="538449" lvl="1" indent="-269225" algn="ctr">
              <a:lnSpc>
                <a:spcPts val="3491"/>
              </a:lnSpc>
              <a:buFont typeface="Arial"/>
              <a:buChar char="•"/>
            </a:pPr>
            <a:r>
              <a:rPr lang="en-US" sz="2493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Hotel room</a:t>
            </a:r>
          </a:p>
          <a:p>
            <a:pPr algn="ctr">
              <a:lnSpc>
                <a:spcPts val="3491"/>
              </a:lnSpc>
            </a:pPr>
            <a:r>
              <a:rPr lang="en-US" sz="2493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Insights:</a:t>
            </a:r>
          </a:p>
          <a:p>
            <a:pPr marL="538449" lvl="1" indent="-269225" algn="ctr">
              <a:lnSpc>
                <a:spcPts val="3491"/>
              </a:lnSpc>
              <a:buFont typeface="Arial"/>
              <a:buChar char="•"/>
            </a:pPr>
            <a:r>
              <a:rPr lang="en-US" sz="2493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Entire homes are highest in price</a:t>
            </a:r>
          </a:p>
          <a:p>
            <a:pPr marL="538449" lvl="1" indent="-269225" algn="ctr">
              <a:lnSpc>
                <a:spcPts val="3491"/>
              </a:lnSpc>
              <a:buFont typeface="Arial"/>
              <a:buChar char="•"/>
            </a:pPr>
            <a:r>
              <a:rPr lang="en-US" sz="2493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Private rooms are most common on the platform</a:t>
            </a:r>
          </a:p>
          <a:p>
            <a:pPr algn="ctr">
              <a:lnSpc>
                <a:spcPts val="3491"/>
              </a:lnSpc>
              <a:spcBef>
                <a:spcPct val="0"/>
              </a:spcBef>
            </a:pPr>
            <a:endParaRPr lang="en-US" sz="2493">
              <a:solidFill>
                <a:srgbClr val="000000"/>
              </a:solidFill>
              <a:latin typeface="Inclusive Sans"/>
              <a:ea typeface="Inclusive Sans"/>
              <a:cs typeface="Inclusive Sans"/>
              <a:sym typeface="Inclusive Sans"/>
            </a:endParaRPr>
          </a:p>
        </p:txBody>
      </p:sp>
      <p:sp>
        <p:nvSpPr>
          <p:cNvPr id="9" name="Freeform 9"/>
          <p:cNvSpPr/>
          <p:nvPr/>
        </p:nvSpPr>
        <p:spPr>
          <a:xfrm rot="-642513">
            <a:off x="9704446" y="106476"/>
            <a:ext cx="2763569" cy="2140510"/>
          </a:xfrm>
          <a:custGeom>
            <a:avLst/>
            <a:gdLst/>
            <a:ahLst/>
            <a:cxnLst/>
            <a:rect l="l" t="t" r="r" b="b"/>
            <a:pathLst>
              <a:path w="2763569" h="2140510">
                <a:moveTo>
                  <a:pt x="0" y="0"/>
                </a:moveTo>
                <a:lnTo>
                  <a:pt x="2763569" y="0"/>
                </a:lnTo>
                <a:lnTo>
                  <a:pt x="2763569" y="2140510"/>
                </a:lnTo>
                <a:lnTo>
                  <a:pt x="0" y="21405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684908">
            <a:off x="332634" y="7494407"/>
            <a:ext cx="1944667" cy="2325145"/>
          </a:xfrm>
          <a:custGeom>
            <a:avLst/>
            <a:gdLst/>
            <a:ahLst/>
            <a:cxnLst/>
            <a:rect l="l" t="t" r="r" b="b"/>
            <a:pathLst>
              <a:path w="1944667" h="2325145">
                <a:moveTo>
                  <a:pt x="0" y="0"/>
                </a:moveTo>
                <a:lnTo>
                  <a:pt x="1944666" y="0"/>
                </a:lnTo>
                <a:lnTo>
                  <a:pt x="1944666" y="2325145"/>
                </a:lnTo>
                <a:lnTo>
                  <a:pt x="0" y="23251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712185">
            <a:off x="730161" y="632989"/>
            <a:ext cx="1695605" cy="2252616"/>
          </a:xfrm>
          <a:custGeom>
            <a:avLst/>
            <a:gdLst/>
            <a:ahLst/>
            <a:cxnLst/>
            <a:rect l="l" t="t" r="r" b="b"/>
            <a:pathLst>
              <a:path w="1695605" h="2252616">
                <a:moveTo>
                  <a:pt x="0" y="0"/>
                </a:moveTo>
                <a:lnTo>
                  <a:pt x="1695605" y="0"/>
                </a:lnTo>
                <a:lnTo>
                  <a:pt x="1695605" y="2252615"/>
                </a:lnTo>
                <a:lnTo>
                  <a:pt x="0" y="22526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92763" y="7363906"/>
            <a:ext cx="271874" cy="258033"/>
          </a:xfrm>
          <a:custGeom>
            <a:avLst/>
            <a:gdLst/>
            <a:ahLst/>
            <a:cxnLst/>
            <a:rect l="l" t="t" r="r" b="b"/>
            <a:pathLst>
              <a:path w="271874" h="258033">
                <a:moveTo>
                  <a:pt x="0" y="0"/>
                </a:moveTo>
                <a:lnTo>
                  <a:pt x="271874" y="0"/>
                </a:lnTo>
                <a:lnTo>
                  <a:pt x="271874" y="258033"/>
                </a:lnTo>
                <a:lnTo>
                  <a:pt x="0" y="2580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07911" y="3447322"/>
            <a:ext cx="271874" cy="258033"/>
          </a:xfrm>
          <a:custGeom>
            <a:avLst/>
            <a:gdLst/>
            <a:ahLst/>
            <a:cxnLst/>
            <a:rect l="l" t="t" r="r" b="b"/>
            <a:pathLst>
              <a:path w="271874" h="258033">
                <a:moveTo>
                  <a:pt x="0" y="0"/>
                </a:moveTo>
                <a:lnTo>
                  <a:pt x="271874" y="0"/>
                </a:lnTo>
                <a:lnTo>
                  <a:pt x="271874" y="258033"/>
                </a:lnTo>
                <a:lnTo>
                  <a:pt x="0" y="2580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779865" y="770667"/>
            <a:ext cx="271874" cy="258033"/>
          </a:xfrm>
          <a:custGeom>
            <a:avLst/>
            <a:gdLst/>
            <a:ahLst/>
            <a:cxnLst/>
            <a:rect l="l" t="t" r="r" b="b"/>
            <a:pathLst>
              <a:path w="271874" h="258033">
                <a:moveTo>
                  <a:pt x="0" y="0"/>
                </a:moveTo>
                <a:lnTo>
                  <a:pt x="271874" y="0"/>
                </a:lnTo>
                <a:lnTo>
                  <a:pt x="271874" y="258033"/>
                </a:lnTo>
                <a:lnTo>
                  <a:pt x="0" y="2580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59642" y="3407379"/>
            <a:ext cx="313959" cy="297976"/>
          </a:xfrm>
          <a:custGeom>
            <a:avLst/>
            <a:gdLst/>
            <a:ahLst/>
            <a:cxnLst/>
            <a:rect l="l" t="t" r="r" b="b"/>
            <a:pathLst>
              <a:path w="313959" h="297976">
                <a:moveTo>
                  <a:pt x="0" y="0"/>
                </a:moveTo>
                <a:lnTo>
                  <a:pt x="313959" y="0"/>
                </a:lnTo>
                <a:lnTo>
                  <a:pt x="313959" y="297976"/>
                </a:lnTo>
                <a:lnTo>
                  <a:pt x="0" y="2979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488159" y="6425604"/>
            <a:ext cx="5666555" cy="3563392"/>
          </a:xfrm>
          <a:custGeom>
            <a:avLst/>
            <a:gdLst/>
            <a:ahLst/>
            <a:cxnLst/>
            <a:rect l="l" t="t" r="r" b="b"/>
            <a:pathLst>
              <a:path w="5666555" h="3563392">
                <a:moveTo>
                  <a:pt x="0" y="0"/>
                </a:moveTo>
                <a:lnTo>
                  <a:pt x="5666555" y="0"/>
                </a:lnTo>
                <a:lnTo>
                  <a:pt x="5666555" y="3563392"/>
                </a:lnTo>
                <a:lnTo>
                  <a:pt x="0" y="356339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787" b="-787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639306" y="1091006"/>
            <a:ext cx="5818383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4B2012"/>
                </a:solidFill>
                <a:latin typeface="Tropika"/>
                <a:ea typeface="Tropika"/>
                <a:cs typeface="Tropika"/>
                <a:sym typeface="Tropika"/>
              </a:rPr>
              <a:t>Room Type Analysis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29EFF">
                <a:alpha val="100000"/>
              </a:srgbClr>
            </a:gs>
            <a:gs pos="100000">
              <a:srgbClr val="61D3E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690064" y="3470164"/>
            <a:ext cx="10812628" cy="9298860"/>
          </a:xfrm>
          <a:custGeom>
            <a:avLst/>
            <a:gdLst/>
            <a:ahLst/>
            <a:cxnLst/>
            <a:rect l="l" t="t" r="r" b="b"/>
            <a:pathLst>
              <a:path w="10812628" h="9298860">
                <a:moveTo>
                  <a:pt x="10812628" y="0"/>
                </a:moveTo>
                <a:lnTo>
                  <a:pt x="0" y="0"/>
                </a:lnTo>
                <a:lnTo>
                  <a:pt x="0" y="9298861"/>
                </a:lnTo>
                <a:lnTo>
                  <a:pt x="10812628" y="9298861"/>
                </a:lnTo>
                <a:lnTo>
                  <a:pt x="1081262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65436" y="3470164"/>
            <a:ext cx="10812628" cy="9298860"/>
          </a:xfrm>
          <a:custGeom>
            <a:avLst/>
            <a:gdLst/>
            <a:ahLst/>
            <a:cxnLst/>
            <a:rect l="l" t="t" r="r" b="b"/>
            <a:pathLst>
              <a:path w="10812628" h="9298860">
                <a:moveTo>
                  <a:pt x="0" y="0"/>
                </a:moveTo>
                <a:lnTo>
                  <a:pt x="10812628" y="0"/>
                </a:lnTo>
                <a:lnTo>
                  <a:pt x="10812628" y="9298861"/>
                </a:lnTo>
                <a:lnTo>
                  <a:pt x="0" y="929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65603" y="566468"/>
            <a:ext cx="15877291" cy="7553127"/>
            <a:chOff x="0" y="0"/>
            <a:chExt cx="21169721" cy="10070835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2063619"/>
              <a:ext cx="21169721" cy="8007217"/>
              <a:chOff x="0" y="0"/>
              <a:chExt cx="3974006" cy="150312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974006" cy="1503125"/>
              </a:xfrm>
              <a:custGeom>
                <a:avLst/>
                <a:gdLst/>
                <a:ahLst/>
                <a:cxnLst/>
                <a:rect l="l" t="t" r="r" b="b"/>
                <a:pathLst>
                  <a:path w="3974006" h="1503125">
                    <a:moveTo>
                      <a:pt x="25975" y="0"/>
                    </a:moveTo>
                    <a:lnTo>
                      <a:pt x="3948031" y="0"/>
                    </a:lnTo>
                    <a:cubicBezTo>
                      <a:pt x="3962377" y="0"/>
                      <a:pt x="3974006" y="11629"/>
                      <a:pt x="3974006" y="25975"/>
                    </a:cubicBezTo>
                    <a:lnTo>
                      <a:pt x="3974006" y="1477149"/>
                    </a:lnTo>
                    <a:cubicBezTo>
                      <a:pt x="3974006" y="1491495"/>
                      <a:pt x="3962377" y="1503125"/>
                      <a:pt x="3948031" y="1503125"/>
                    </a:cubicBezTo>
                    <a:lnTo>
                      <a:pt x="25975" y="1503125"/>
                    </a:lnTo>
                    <a:cubicBezTo>
                      <a:pt x="11629" y="1503125"/>
                      <a:pt x="0" y="1491495"/>
                      <a:pt x="0" y="1477149"/>
                    </a:cubicBezTo>
                    <a:lnTo>
                      <a:pt x="0" y="25975"/>
                    </a:lnTo>
                    <a:cubicBezTo>
                      <a:pt x="0" y="11629"/>
                      <a:pt x="11629" y="0"/>
                      <a:pt x="2597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3974006" cy="1541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0"/>
              <a:ext cx="12455010" cy="8007217"/>
              <a:chOff x="0" y="0"/>
              <a:chExt cx="2338070" cy="150312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338070" cy="1503125"/>
              </a:xfrm>
              <a:custGeom>
                <a:avLst/>
                <a:gdLst/>
                <a:ahLst/>
                <a:cxnLst/>
                <a:rect l="l" t="t" r="r" b="b"/>
                <a:pathLst>
                  <a:path w="2338070" h="1503125">
                    <a:moveTo>
                      <a:pt x="44150" y="0"/>
                    </a:moveTo>
                    <a:lnTo>
                      <a:pt x="2293920" y="0"/>
                    </a:lnTo>
                    <a:cubicBezTo>
                      <a:pt x="2318303" y="0"/>
                      <a:pt x="2338070" y="19767"/>
                      <a:pt x="2338070" y="44150"/>
                    </a:cubicBezTo>
                    <a:lnTo>
                      <a:pt x="2338070" y="1458975"/>
                    </a:lnTo>
                    <a:cubicBezTo>
                      <a:pt x="2338070" y="1470684"/>
                      <a:pt x="2333418" y="1481914"/>
                      <a:pt x="2325139" y="1490193"/>
                    </a:cubicBezTo>
                    <a:cubicBezTo>
                      <a:pt x="2316859" y="1498473"/>
                      <a:pt x="2305629" y="1503125"/>
                      <a:pt x="2293920" y="1503125"/>
                    </a:cubicBezTo>
                    <a:lnTo>
                      <a:pt x="44150" y="1503125"/>
                    </a:lnTo>
                    <a:cubicBezTo>
                      <a:pt x="32441" y="1503125"/>
                      <a:pt x="21211" y="1498473"/>
                      <a:pt x="12931" y="1490193"/>
                    </a:cubicBezTo>
                    <a:cubicBezTo>
                      <a:pt x="4651" y="1481914"/>
                      <a:pt x="0" y="1470684"/>
                      <a:pt x="0" y="1458975"/>
                    </a:cubicBezTo>
                    <a:lnTo>
                      <a:pt x="0" y="44150"/>
                    </a:lnTo>
                    <a:cubicBezTo>
                      <a:pt x="0" y="32441"/>
                      <a:pt x="4651" y="21211"/>
                      <a:pt x="12931" y="12931"/>
                    </a:cubicBezTo>
                    <a:cubicBezTo>
                      <a:pt x="21211" y="4651"/>
                      <a:pt x="32441" y="0"/>
                      <a:pt x="441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2338070" cy="1541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1" name="Group 11"/>
          <p:cNvGrpSpPr/>
          <p:nvPr/>
        </p:nvGrpSpPr>
        <p:grpSpPr>
          <a:xfrm>
            <a:off x="-2105815" y="8039323"/>
            <a:ext cx="22756825" cy="5765305"/>
            <a:chOff x="0" y="0"/>
            <a:chExt cx="5993567" cy="151843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993567" cy="1518434"/>
            </a:xfrm>
            <a:custGeom>
              <a:avLst/>
              <a:gdLst/>
              <a:ahLst/>
              <a:cxnLst/>
              <a:rect l="l" t="t" r="r" b="b"/>
              <a:pathLst>
                <a:path w="5993567" h="1518434">
                  <a:moveTo>
                    <a:pt x="2996784" y="0"/>
                  </a:moveTo>
                  <a:cubicBezTo>
                    <a:pt x="1341706" y="0"/>
                    <a:pt x="0" y="339913"/>
                    <a:pt x="0" y="759217"/>
                  </a:cubicBezTo>
                  <a:cubicBezTo>
                    <a:pt x="0" y="1178521"/>
                    <a:pt x="1341706" y="1518434"/>
                    <a:pt x="2996784" y="1518434"/>
                  </a:cubicBezTo>
                  <a:cubicBezTo>
                    <a:pt x="4651861" y="1518434"/>
                    <a:pt x="5993567" y="1178521"/>
                    <a:pt x="5993567" y="759217"/>
                  </a:cubicBezTo>
                  <a:cubicBezTo>
                    <a:pt x="5993567" y="339913"/>
                    <a:pt x="4651861" y="0"/>
                    <a:pt x="2996784" y="0"/>
                  </a:cubicBezTo>
                  <a:close/>
                </a:path>
              </a:pathLst>
            </a:custGeom>
            <a:solidFill>
              <a:srgbClr val="D0DE6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561897" y="104253"/>
              <a:ext cx="4869773" cy="1271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5943455" y="7134109"/>
            <a:ext cx="6085823" cy="5587892"/>
          </a:xfrm>
          <a:custGeom>
            <a:avLst/>
            <a:gdLst/>
            <a:ahLst/>
            <a:cxnLst/>
            <a:rect l="l" t="t" r="r" b="b"/>
            <a:pathLst>
              <a:path w="6085823" h="5587892">
                <a:moveTo>
                  <a:pt x="0" y="0"/>
                </a:moveTo>
                <a:lnTo>
                  <a:pt x="6085823" y="0"/>
                </a:lnTo>
                <a:lnTo>
                  <a:pt x="6085823" y="5587891"/>
                </a:lnTo>
                <a:lnTo>
                  <a:pt x="0" y="5587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356600" y="7023663"/>
            <a:ext cx="2586855" cy="2751974"/>
          </a:xfrm>
          <a:custGeom>
            <a:avLst/>
            <a:gdLst/>
            <a:ahLst/>
            <a:cxnLst/>
            <a:rect l="l" t="t" r="r" b="b"/>
            <a:pathLst>
              <a:path w="2586855" h="2751974">
                <a:moveTo>
                  <a:pt x="0" y="0"/>
                </a:moveTo>
                <a:lnTo>
                  <a:pt x="2586855" y="0"/>
                </a:lnTo>
                <a:lnTo>
                  <a:pt x="2586855" y="2751974"/>
                </a:lnTo>
                <a:lnTo>
                  <a:pt x="0" y="2751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738382">
            <a:off x="13775300" y="7752023"/>
            <a:ext cx="2069019" cy="1474646"/>
          </a:xfrm>
          <a:custGeom>
            <a:avLst/>
            <a:gdLst/>
            <a:ahLst/>
            <a:cxnLst/>
            <a:rect l="l" t="t" r="r" b="b"/>
            <a:pathLst>
              <a:path w="2069019" h="1474646">
                <a:moveTo>
                  <a:pt x="0" y="0"/>
                </a:moveTo>
                <a:lnTo>
                  <a:pt x="2069019" y="0"/>
                </a:lnTo>
                <a:lnTo>
                  <a:pt x="2069019" y="1474647"/>
                </a:lnTo>
                <a:lnTo>
                  <a:pt x="0" y="14746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785553" y="7023663"/>
            <a:ext cx="3628505" cy="4114800"/>
          </a:xfrm>
          <a:custGeom>
            <a:avLst/>
            <a:gdLst/>
            <a:ahLst/>
            <a:cxnLst/>
            <a:rect l="l" t="t" r="r" b="b"/>
            <a:pathLst>
              <a:path w="3628505" h="4114800">
                <a:moveTo>
                  <a:pt x="0" y="0"/>
                </a:moveTo>
                <a:lnTo>
                  <a:pt x="3628506" y="0"/>
                </a:lnTo>
                <a:lnTo>
                  <a:pt x="36285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462495">
            <a:off x="15839692" y="6312325"/>
            <a:ext cx="2839216" cy="5537477"/>
          </a:xfrm>
          <a:custGeom>
            <a:avLst/>
            <a:gdLst/>
            <a:ahLst/>
            <a:cxnLst/>
            <a:rect l="l" t="t" r="r" b="b"/>
            <a:pathLst>
              <a:path w="2839216" h="5537477">
                <a:moveTo>
                  <a:pt x="0" y="0"/>
                </a:moveTo>
                <a:lnTo>
                  <a:pt x="2839216" y="0"/>
                </a:lnTo>
                <a:lnTo>
                  <a:pt x="2839216" y="5537477"/>
                </a:lnTo>
                <a:lnTo>
                  <a:pt x="0" y="55374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516425">
            <a:off x="16553154" y="63535"/>
            <a:ext cx="1787222" cy="2323811"/>
          </a:xfrm>
          <a:custGeom>
            <a:avLst/>
            <a:gdLst/>
            <a:ahLst/>
            <a:cxnLst/>
            <a:rect l="l" t="t" r="r" b="b"/>
            <a:pathLst>
              <a:path w="1787222" h="2323811">
                <a:moveTo>
                  <a:pt x="0" y="0"/>
                </a:moveTo>
                <a:lnTo>
                  <a:pt x="1787222" y="0"/>
                </a:lnTo>
                <a:lnTo>
                  <a:pt x="1787222" y="2323812"/>
                </a:lnTo>
                <a:lnTo>
                  <a:pt x="0" y="23238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7458514" y="2634953"/>
            <a:ext cx="313959" cy="297976"/>
          </a:xfrm>
          <a:custGeom>
            <a:avLst/>
            <a:gdLst/>
            <a:ahLst/>
            <a:cxnLst/>
            <a:rect l="l" t="t" r="r" b="b"/>
            <a:pathLst>
              <a:path w="313959" h="297976">
                <a:moveTo>
                  <a:pt x="0" y="0"/>
                </a:moveTo>
                <a:lnTo>
                  <a:pt x="313959" y="0"/>
                </a:lnTo>
                <a:lnTo>
                  <a:pt x="313959" y="297975"/>
                </a:lnTo>
                <a:lnTo>
                  <a:pt x="0" y="29797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716250" y="140174"/>
            <a:ext cx="313959" cy="297976"/>
          </a:xfrm>
          <a:custGeom>
            <a:avLst/>
            <a:gdLst/>
            <a:ahLst/>
            <a:cxnLst/>
            <a:rect l="l" t="t" r="r" b="b"/>
            <a:pathLst>
              <a:path w="313959" h="297976">
                <a:moveTo>
                  <a:pt x="0" y="0"/>
                </a:moveTo>
                <a:lnTo>
                  <a:pt x="313959" y="0"/>
                </a:lnTo>
                <a:lnTo>
                  <a:pt x="313959" y="297976"/>
                </a:lnTo>
                <a:lnTo>
                  <a:pt x="0" y="2979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01307" y="2783941"/>
            <a:ext cx="313959" cy="297976"/>
          </a:xfrm>
          <a:custGeom>
            <a:avLst/>
            <a:gdLst/>
            <a:ahLst/>
            <a:cxnLst/>
            <a:rect l="l" t="t" r="r" b="b"/>
            <a:pathLst>
              <a:path w="313959" h="297976">
                <a:moveTo>
                  <a:pt x="0" y="0"/>
                </a:moveTo>
                <a:lnTo>
                  <a:pt x="313960" y="0"/>
                </a:lnTo>
                <a:lnTo>
                  <a:pt x="313960" y="297975"/>
                </a:lnTo>
                <a:lnTo>
                  <a:pt x="0" y="29797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062515" y="732567"/>
            <a:ext cx="271874" cy="258033"/>
          </a:xfrm>
          <a:custGeom>
            <a:avLst/>
            <a:gdLst/>
            <a:ahLst/>
            <a:cxnLst/>
            <a:rect l="l" t="t" r="r" b="b"/>
            <a:pathLst>
              <a:path w="271874" h="258033">
                <a:moveTo>
                  <a:pt x="0" y="0"/>
                </a:moveTo>
                <a:lnTo>
                  <a:pt x="271874" y="0"/>
                </a:lnTo>
                <a:lnTo>
                  <a:pt x="271874" y="258033"/>
                </a:lnTo>
                <a:lnTo>
                  <a:pt x="0" y="25803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522571" y="140174"/>
            <a:ext cx="5411723" cy="3490561"/>
          </a:xfrm>
          <a:custGeom>
            <a:avLst/>
            <a:gdLst/>
            <a:ahLst/>
            <a:cxnLst/>
            <a:rect l="l" t="t" r="r" b="b"/>
            <a:pathLst>
              <a:path w="5411723" h="3490561">
                <a:moveTo>
                  <a:pt x="0" y="0"/>
                </a:moveTo>
                <a:lnTo>
                  <a:pt x="5411723" y="0"/>
                </a:lnTo>
                <a:lnTo>
                  <a:pt x="5411723" y="3490561"/>
                </a:lnTo>
                <a:lnTo>
                  <a:pt x="0" y="349056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9617864" y="4314074"/>
            <a:ext cx="5857997" cy="3544088"/>
          </a:xfrm>
          <a:custGeom>
            <a:avLst/>
            <a:gdLst/>
            <a:ahLst/>
            <a:cxnLst/>
            <a:rect l="l" t="t" r="r" b="b"/>
            <a:pathLst>
              <a:path w="5857997" h="3544088">
                <a:moveTo>
                  <a:pt x="0" y="0"/>
                </a:moveTo>
                <a:lnTo>
                  <a:pt x="5857998" y="0"/>
                </a:lnTo>
                <a:lnTo>
                  <a:pt x="5857998" y="3544088"/>
                </a:lnTo>
                <a:lnTo>
                  <a:pt x="0" y="3544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658287" y="412956"/>
            <a:ext cx="6322720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4B2012"/>
                </a:solidFill>
                <a:latin typeface="Tropika"/>
                <a:ea typeface="Tropika"/>
                <a:cs typeface="Tropika"/>
                <a:sym typeface="Tropika"/>
              </a:rPr>
              <a:t> Neighbourhood Analysis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0621" y="1287613"/>
            <a:ext cx="7685203" cy="2656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2434" lvl="1" indent="-206217" algn="ctr">
              <a:lnSpc>
                <a:spcPts val="2674"/>
              </a:lnSpc>
              <a:buFont typeface="Arial"/>
              <a:buChar char="•"/>
            </a:pPr>
            <a:r>
              <a:rPr lang="en-US" sz="1910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Top neighbourhoods:</a:t>
            </a:r>
          </a:p>
          <a:p>
            <a:pPr marL="824869" lvl="2" indent="-274956" algn="ctr">
              <a:lnSpc>
                <a:spcPts val="2674"/>
              </a:lnSpc>
              <a:buFont typeface="Arial"/>
              <a:buChar char="⚬"/>
            </a:pPr>
            <a:r>
              <a:rPr lang="en-US" sz="1910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Area 1</a:t>
            </a:r>
          </a:p>
          <a:p>
            <a:pPr marL="824869" lvl="2" indent="-274956" algn="ctr">
              <a:lnSpc>
                <a:spcPts val="2674"/>
              </a:lnSpc>
              <a:buFont typeface="Arial"/>
              <a:buChar char="⚬"/>
            </a:pPr>
            <a:r>
              <a:rPr lang="en-US" sz="1910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Area 2</a:t>
            </a:r>
          </a:p>
          <a:p>
            <a:pPr marL="824869" lvl="2" indent="-274956" algn="ctr">
              <a:lnSpc>
                <a:spcPts val="2674"/>
              </a:lnSpc>
              <a:buFont typeface="Arial"/>
              <a:buChar char="⚬"/>
            </a:pPr>
            <a:r>
              <a:rPr lang="en-US" sz="1910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Area 3</a:t>
            </a:r>
          </a:p>
          <a:p>
            <a:pPr algn="ctr">
              <a:lnSpc>
                <a:spcPts val="2674"/>
              </a:lnSpc>
            </a:pPr>
            <a:r>
              <a:rPr lang="en-US" sz="1910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Insights:</a:t>
            </a:r>
          </a:p>
          <a:p>
            <a:pPr marL="412434" lvl="1" indent="-206217" algn="ctr">
              <a:lnSpc>
                <a:spcPts val="2674"/>
              </a:lnSpc>
              <a:buFont typeface="Arial"/>
              <a:buChar char="•"/>
            </a:pPr>
            <a:r>
              <a:rPr lang="en-US" sz="1910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Central or tourist-heavy areas have higher prices</a:t>
            </a:r>
          </a:p>
          <a:p>
            <a:pPr marL="412434" lvl="1" indent="-206217" algn="ctr">
              <a:lnSpc>
                <a:spcPts val="2674"/>
              </a:lnSpc>
              <a:buFont typeface="Arial"/>
              <a:buChar char="•"/>
            </a:pPr>
            <a:r>
              <a:rPr lang="en-US" sz="1910">
                <a:solidFill>
                  <a:srgbClr val="000000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Some cheaper outskirts areas still have high number of listings</a:t>
            </a:r>
          </a:p>
          <a:p>
            <a:pPr algn="ctr">
              <a:lnSpc>
                <a:spcPts val="2674"/>
              </a:lnSpc>
              <a:spcBef>
                <a:spcPct val="0"/>
              </a:spcBef>
            </a:pPr>
            <a:endParaRPr lang="en-US" sz="1910">
              <a:solidFill>
                <a:srgbClr val="000000"/>
              </a:solidFill>
              <a:latin typeface="Inclusive Sans"/>
              <a:ea typeface="Inclusive Sans"/>
              <a:cs typeface="Inclusive Sans"/>
              <a:sym typeface="Inclusive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387910" y="6071146"/>
            <a:ext cx="1525498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29" name="TextBox 29"/>
          <p:cNvSpPr txBox="1"/>
          <p:nvPr/>
        </p:nvSpPr>
        <p:spPr>
          <a:xfrm>
            <a:off x="-4293164" y="3716460"/>
            <a:ext cx="1525498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71B06"/>
                </a:solidFill>
                <a:latin typeface="Tropika"/>
                <a:ea typeface="Tropika"/>
                <a:cs typeface="Tropika"/>
                <a:sym typeface="Tropika"/>
              </a:rPr>
              <a:t> Availability Analysis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58904" y="4848542"/>
            <a:ext cx="7188637" cy="1990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8504" lvl="1" indent="-204252" algn="ctr">
              <a:lnSpc>
                <a:spcPts val="2648"/>
              </a:lnSpc>
              <a:buFont typeface="Arial"/>
              <a:buChar char="•"/>
            </a:pPr>
            <a:r>
              <a:rPr lang="en-US" sz="189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Most listings have low availability, indicating high booking demand</a:t>
            </a:r>
          </a:p>
          <a:p>
            <a:pPr marL="408504" lvl="1" indent="-204252" algn="ctr">
              <a:lnSpc>
                <a:spcPts val="2648"/>
              </a:lnSpc>
              <a:buFont typeface="Arial"/>
              <a:buChar char="•"/>
            </a:pPr>
            <a:r>
              <a:rPr lang="en-US" sz="189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Listings available for &gt;300 days might indicate poor host ratings or new hosts</a:t>
            </a:r>
          </a:p>
          <a:p>
            <a:pPr marL="408504" lvl="1" indent="-204252" algn="ctr">
              <a:lnSpc>
                <a:spcPts val="2648"/>
              </a:lnSpc>
              <a:buFont typeface="Arial"/>
              <a:buChar char="•"/>
            </a:pPr>
            <a:r>
              <a:rPr lang="en-US" sz="189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Seasonal trends observed (if applicable)</a:t>
            </a:r>
          </a:p>
          <a:p>
            <a:pPr algn="ctr">
              <a:lnSpc>
                <a:spcPts val="2648"/>
              </a:lnSpc>
            </a:pPr>
            <a:endParaRPr lang="en-US" sz="1892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29EFF">
                <a:alpha val="100000"/>
              </a:srgbClr>
            </a:gs>
            <a:gs pos="100000">
              <a:srgbClr val="61D3E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690064" y="3352116"/>
            <a:ext cx="10812628" cy="9298860"/>
          </a:xfrm>
          <a:custGeom>
            <a:avLst/>
            <a:gdLst/>
            <a:ahLst/>
            <a:cxnLst/>
            <a:rect l="l" t="t" r="r" b="b"/>
            <a:pathLst>
              <a:path w="10812628" h="9298860">
                <a:moveTo>
                  <a:pt x="10812628" y="0"/>
                </a:moveTo>
                <a:lnTo>
                  <a:pt x="0" y="0"/>
                </a:lnTo>
                <a:lnTo>
                  <a:pt x="0" y="9298861"/>
                </a:lnTo>
                <a:lnTo>
                  <a:pt x="10812628" y="9298861"/>
                </a:lnTo>
                <a:lnTo>
                  <a:pt x="1081262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65436" y="3352116"/>
            <a:ext cx="10812628" cy="9298860"/>
          </a:xfrm>
          <a:custGeom>
            <a:avLst/>
            <a:gdLst/>
            <a:ahLst/>
            <a:cxnLst/>
            <a:rect l="l" t="t" r="r" b="b"/>
            <a:pathLst>
              <a:path w="10812628" h="9298860">
                <a:moveTo>
                  <a:pt x="0" y="0"/>
                </a:moveTo>
                <a:lnTo>
                  <a:pt x="10812628" y="0"/>
                </a:lnTo>
                <a:lnTo>
                  <a:pt x="10812628" y="9298861"/>
                </a:lnTo>
                <a:lnTo>
                  <a:pt x="0" y="929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234412" y="8252701"/>
            <a:ext cx="22756825" cy="5765305"/>
            <a:chOff x="0" y="0"/>
            <a:chExt cx="5993567" cy="15184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93567" cy="1518434"/>
            </a:xfrm>
            <a:custGeom>
              <a:avLst/>
              <a:gdLst/>
              <a:ahLst/>
              <a:cxnLst/>
              <a:rect l="l" t="t" r="r" b="b"/>
              <a:pathLst>
                <a:path w="5993567" h="1518434">
                  <a:moveTo>
                    <a:pt x="2996784" y="0"/>
                  </a:moveTo>
                  <a:cubicBezTo>
                    <a:pt x="1341706" y="0"/>
                    <a:pt x="0" y="339913"/>
                    <a:pt x="0" y="759217"/>
                  </a:cubicBezTo>
                  <a:cubicBezTo>
                    <a:pt x="0" y="1178521"/>
                    <a:pt x="1341706" y="1518434"/>
                    <a:pt x="2996784" y="1518434"/>
                  </a:cubicBezTo>
                  <a:cubicBezTo>
                    <a:pt x="4651861" y="1518434"/>
                    <a:pt x="5993567" y="1178521"/>
                    <a:pt x="5993567" y="759217"/>
                  </a:cubicBezTo>
                  <a:cubicBezTo>
                    <a:pt x="5993567" y="339913"/>
                    <a:pt x="4651861" y="0"/>
                    <a:pt x="2996784" y="0"/>
                  </a:cubicBezTo>
                  <a:close/>
                </a:path>
              </a:pathLst>
            </a:custGeom>
            <a:solidFill>
              <a:srgbClr val="D0DE6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561897" y="104253"/>
              <a:ext cx="4869773" cy="1271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9144000" y="395022"/>
            <a:ext cx="7618554" cy="8482195"/>
          </a:xfrm>
          <a:custGeom>
            <a:avLst/>
            <a:gdLst/>
            <a:ahLst/>
            <a:cxnLst/>
            <a:rect l="l" t="t" r="r" b="b"/>
            <a:pathLst>
              <a:path w="7618554" h="8482195">
                <a:moveTo>
                  <a:pt x="0" y="0"/>
                </a:moveTo>
                <a:lnTo>
                  <a:pt x="7618554" y="0"/>
                </a:lnTo>
                <a:lnTo>
                  <a:pt x="7618554" y="8482195"/>
                </a:lnTo>
                <a:lnTo>
                  <a:pt x="0" y="84821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348725" y="4027470"/>
            <a:ext cx="3300430" cy="776607"/>
            <a:chOff x="0" y="0"/>
            <a:chExt cx="869249" cy="20453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69249" cy="204539"/>
            </a:xfrm>
            <a:custGeom>
              <a:avLst/>
              <a:gdLst/>
              <a:ahLst/>
              <a:cxnLst/>
              <a:rect l="l" t="t" r="r" b="b"/>
              <a:pathLst>
                <a:path w="869249" h="204539">
                  <a:moveTo>
                    <a:pt x="102269" y="0"/>
                  </a:moveTo>
                  <a:lnTo>
                    <a:pt x="766980" y="0"/>
                  </a:lnTo>
                  <a:cubicBezTo>
                    <a:pt x="823461" y="0"/>
                    <a:pt x="869249" y="45788"/>
                    <a:pt x="869249" y="102269"/>
                  </a:cubicBezTo>
                  <a:lnTo>
                    <a:pt x="869249" y="102269"/>
                  </a:lnTo>
                  <a:cubicBezTo>
                    <a:pt x="869249" y="129393"/>
                    <a:pt x="858474" y="155405"/>
                    <a:pt x="839295" y="174585"/>
                  </a:cubicBezTo>
                  <a:cubicBezTo>
                    <a:pt x="820116" y="193764"/>
                    <a:pt x="794103" y="204539"/>
                    <a:pt x="766980" y="204539"/>
                  </a:cubicBezTo>
                  <a:lnTo>
                    <a:pt x="102269" y="204539"/>
                  </a:lnTo>
                  <a:cubicBezTo>
                    <a:pt x="45788" y="204539"/>
                    <a:pt x="0" y="158751"/>
                    <a:pt x="0" y="102269"/>
                  </a:cubicBezTo>
                  <a:lnTo>
                    <a:pt x="0" y="102269"/>
                  </a:lnTo>
                  <a:cubicBezTo>
                    <a:pt x="0" y="45788"/>
                    <a:pt x="45788" y="0"/>
                    <a:pt x="102269" y="0"/>
                  </a:cubicBezTo>
                  <a:close/>
                </a:path>
              </a:pathLst>
            </a:custGeom>
            <a:solidFill>
              <a:srgbClr val="11BFF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69249" cy="2426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877754" y="4999503"/>
            <a:ext cx="3653892" cy="776607"/>
            <a:chOff x="0" y="0"/>
            <a:chExt cx="962342" cy="20453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62342" cy="204539"/>
            </a:xfrm>
            <a:custGeom>
              <a:avLst/>
              <a:gdLst/>
              <a:ahLst/>
              <a:cxnLst/>
              <a:rect l="l" t="t" r="r" b="b"/>
              <a:pathLst>
                <a:path w="962342" h="204539">
                  <a:moveTo>
                    <a:pt x="102269" y="0"/>
                  </a:moveTo>
                  <a:lnTo>
                    <a:pt x="860073" y="0"/>
                  </a:lnTo>
                  <a:cubicBezTo>
                    <a:pt x="916554" y="0"/>
                    <a:pt x="962342" y="45788"/>
                    <a:pt x="962342" y="102269"/>
                  </a:cubicBezTo>
                  <a:lnTo>
                    <a:pt x="962342" y="102269"/>
                  </a:lnTo>
                  <a:cubicBezTo>
                    <a:pt x="962342" y="129393"/>
                    <a:pt x="951567" y="155405"/>
                    <a:pt x="932388" y="174585"/>
                  </a:cubicBezTo>
                  <a:cubicBezTo>
                    <a:pt x="913209" y="193764"/>
                    <a:pt x="887196" y="204539"/>
                    <a:pt x="860073" y="204539"/>
                  </a:cubicBezTo>
                  <a:lnTo>
                    <a:pt x="102269" y="204539"/>
                  </a:lnTo>
                  <a:cubicBezTo>
                    <a:pt x="45788" y="204539"/>
                    <a:pt x="0" y="158751"/>
                    <a:pt x="0" y="102269"/>
                  </a:cubicBezTo>
                  <a:lnTo>
                    <a:pt x="0" y="102269"/>
                  </a:lnTo>
                  <a:cubicBezTo>
                    <a:pt x="0" y="45788"/>
                    <a:pt x="45788" y="0"/>
                    <a:pt x="102269" y="0"/>
                  </a:cubicBezTo>
                  <a:close/>
                </a:path>
              </a:pathLst>
            </a:custGeom>
            <a:solidFill>
              <a:srgbClr val="11BFF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62342" cy="252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Matplotlib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802558" y="4027470"/>
            <a:ext cx="3729089" cy="776607"/>
            <a:chOff x="0" y="0"/>
            <a:chExt cx="982147" cy="20453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82147" cy="204539"/>
            </a:xfrm>
            <a:custGeom>
              <a:avLst/>
              <a:gdLst/>
              <a:ahLst/>
              <a:cxnLst/>
              <a:rect l="l" t="t" r="r" b="b"/>
              <a:pathLst>
                <a:path w="982147" h="204539">
                  <a:moveTo>
                    <a:pt x="102269" y="0"/>
                  </a:moveTo>
                  <a:lnTo>
                    <a:pt x="879877" y="0"/>
                  </a:lnTo>
                  <a:cubicBezTo>
                    <a:pt x="936359" y="0"/>
                    <a:pt x="982147" y="45788"/>
                    <a:pt x="982147" y="102269"/>
                  </a:cubicBezTo>
                  <a:lnTo>
                    <a:pt x="982147" y="102269"/>
                  </a:lnTo>
                  <a:cubicBezTo>
                    <a:pt x="982147" y="129393"/>
                    <a:pt x="971372" y="155405"/>
                    <a:pt x="952193" y="174585"/>
                  </a:cubicBezTo>
                  <a:cubicBezTo>
                    <a:pt x="933014" y="193764"/>
                    <a:pt x="907001" y="204539"/>
                    <a:pt x="879877" y="204539"/>
                  </a:cubicBezTo>
                  <a:lnTo>
                    <a:pt x="102269" y="204539"/>
                  </a:lnTo>
                  <a:cubicBezTo>
                    <a:pt x="45788" y="204539"/>
                    <a:pt x="0" y="158751"/>
                    <a:pt x="0" y="102269"/>
                  </a:cubicBezTo>
                  <a:lnTo>
                    <a:pt x="0" y="102269"/>
                  </a:lnTo>
                  <a:cubicBezTo>
                    <a:pt x="0" y="45788"/>
                    <a:pt x="45788" y="0"/>
                    <a:pt x="102269" y="0"/>
                  </a:cubicBezTo>
                  <a:close/>
                </a:path>
              </a:pathLst>
            </a:custGeom>
            <a:solidFill>
              <a:srgbClr val="11BFF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982147" cy="252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Numpy</a:t>
              </a:r>
            </a:p>
          </p:txBody>
        </p:sp>
      </p:grpSp>
      <p:sp>
        <p:nvSpPr>
          <p:cNvPr id="17" name="Freeform 17"/>
          <p:cNvSpPr/>
          <p:nvPr/>
        </p:nvSpPr>
        <p:spPr>
          <a:xfrm flipH="1">
            <a:off x="1612746" y="1868383"/>
            <a:ext cx="7221702" cy="9215629"/>
          </a:xfrm>
          <a:custGeom>
            <a:avLst/>
            <a:gdLst/>
            <a:ahLst/>
            <a:cxnLst/>
            <a:rect l="l" t="t" r="r" b="b"/>
            <a:pathLst>
              <a:path w="7221702" h="9215629">
                <a:moveTo>
                  <a:pt x="7221702" y="0"/>
                </a:moveTo>
                <a:lnTo>
                  <a:pt x="0" y="0"/>
                </a:lnTo>
                <a:lnTo>
                  <a:pt x="0" y="9215628"/>
                </a:lnTo>
                <a:lnTo>
                  <a:pt x="7221702" y="9215628"/>
                </a:lnTo>
                <a:lnTo>
                  <a:pt x="722170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491893">
            <a:off x="-384628" y="4428224"/>
            <a:ext cx="2162729" cy="3267860"/>
          </a:xfrm>
          <a:custGeom>
            <a:avLst/>
            <a:gdLst/>
            <a:ahLst/>
            <a:cxnLst/>
            <a:rect l="l" t="t" r="r" b="b"/>
            <a:pathLst>
              <a:path w="2162729" h="3267860">
                <a:moveTo>
                  <a:pt x="0" y="0"/>
                </a:moveTo>
                <a:lnTo>
                  <a:pt x="2162730" y="0"/>
                </a:lnTo>
                <a:lnTo>
                  <a:pt x="2162730" y="3267861"/>
                </a:lnTo>
                <a:lnTo>
                  <a:pt x="0" y="32678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481011">
            <a:off x="5327965" y="576022"/>
            <a:ext cx="3785455" cy="1761957"/>
          </a:xfrm>
          <a:custGeom>
            <a:avLst/>
            <a:gdLst/>
            <a:ahLst/>
            <a:cxnLst/>
            <a:rect l="l" t="t" r="r" b="b"/>
            <a:pathLst>
              <a:path w="3785455" h="1761957">
                <a:moveTo>
                  <a:pt x="0" y="0"/>
                </a:moveTo>
                <a:lnTo>
                  <a:pt x="3785454" y="0"/>
                </a:lnTo>
                <a:lnTo>
                  <a:pt x="3785454" y="1761957"/>
                </a:lnTo>
                <a:lnTo>
                  <a:pt x="0" y="17619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718419">
            <a:off x="861374" y="456999"/>
            <a:ext cx="1502743" cy="1796758"/>
          </a:xfrm>
          <a:custGeom>
            <a:avLst/>
            <a:gdLst/>
            <a:ahLst/>
            <a:cxnLst/>
            <a:rect l="l" t="t" r="r" b="b"/>
            <a:pathLst>
              <a:path w="1502743" h="1796758">
                <a:moveTo>
                  <a:pt x="0" y="0"/>
                </a:moveTo>
                <a:lnTo>
                  <a:pt x="1502744" y="0"/>
                </a:lnTo>
                <a:lnTo>
                  <a:pt x="1502744" y="1796758"/>
                </a:lnTo>
                <a:lnTo>
                  <a:pt x="0" y="17967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394493">
            <a:off x="15248695" y="8092656"/>
            <a:ext cx="1854911" cy="2826042"/>
          </a:xfrm>
          <a:custGeom>
            <a:avLst/>
            <a:gdLst/>
            <a:ahLst/>
            <a:cxnLst/>
            <a:rect l="l" t="t" r="r" b="b"/>
            <a:pathLst>
              <a:path w="1854911" h="2826042">
                <a:moveTo>
                  <a:pt x="0" y="0"/>
                </a:moveTo>
                <a:lnTo>
                  <a:pt x="1854911" y="0"/>
                </a:lnTo>
                <a:lnTo>
                  <a:pt x="1854911" y="2826042"/>
                </a:lnTo>
                <a:lnTo>
                  <a:pt x="0" y="28260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7458514" y="2634953"/>
            <a:ext cx="313959" cy="297976"/>
          </a:xfrm>
          <a:custGeom>
            <a:avLst/>
            <a:gdLst/>
            <a:ahLst/>
            <a:cxnLst/>
            <a:rect l="l" t="t" r="r" b="b"/>
            <a:pathLst>
              <a:path w="313959" h="297976">
                <a:moveTo>
                  <a:pt x="0" y="0"/>
                </a:moveTo>
                <a:lnTo>
                  <a:pt x="313959" y="0"/>
                </a:lnTo>
                <a:lnTo>
                  <a:pt x="313959" y="297975"/>
                </a:lnTo>
                <a:lnTo>
                  <a:pt x="0" y="29797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7813686" y="3319068"/>
            <a:ext cx="313959" cy="297976"/>
          </a:xfrm>
          <a:custGeom>
            <a:avLst/>
            <a:gdLst/>
            <a:ahLst/>
            <a:cxnLst/>
            <a:rect l="l" t="t" r="r" b="b"/>
            <a:pathLst>
              <a:path w="313959" h="297976">
                <a:moveTo>
                  <a:pt x="0" y="0"/>
                </a:moveTo>
                <a:lnTo>
                  <a:pt x="313960" y="0"/>
                </a:lnTo>
                <a:lnTo>
                  <a:pt x="313960" y="297976"/>
                </a:lnTo>
                <a:lnTo>
                  <a:pt x="0" y="2979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34363" y="2722116"/>
            <a:ext cx="313959" cy="297976"/>
          </a:xfrm>
          <a:custGeom>
            <a:avLst/>
            <a:gdLst/>
            <a:ahLst/>
            <a:cxnLst/>
            <a:rect l="l" t="t" r="r" b="b"/>
            <a:pathLst>
              <a:path w="313959" h="297976">
                <a:moveTo>
                  <a:pt x="0" y="0"/>
                </a:moveTo>
                <a:lnTo>
                  <a:pt x="313959" y="0"/>
                </a:lnTo>
                <a:lnTo>
                  <a:pt x="313959" y="297976"/>
                </a:lnTo>
                <a:lnTo>
                  <a:pt x="0" y="2979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5062515" y="732567"/>
            <a:ext cx="271874" cy="258033"/>
          </a:xfrm>
          <a:custGeom>
            <a:avLst/>
            <a:gdLst/>
            <a:ahLst/>
            <a:cxnLst/>
            <a:rect l="l" t="t" r="r" b="b"/>
            <a:pathLst>
              <a:path w="271874" h="258033">
                <a:moveTo>
                  <a:pt x="0" y="0"/>
                </a:moveTo>
                <a:lnTo>
                  <a:pt x="271874" y="0"/>
                </a:lnTo>
                <a:lnTo>
                  <a:pt x="271874" y="258033"/>
                </a:lnTo>
                <a:lnTo>
                  <a:pt x="0" y="25803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9348725" y="4999503"/>
            <a:ext cx="3300430" cy="776607"/>
            <a:chOff x="0" y="0"/>
            <a:chExt cx="869249" cy="20453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69249" cy="204539"/>
            </a:xfrm>
            <a:custGeom>
              <a:avLst/>
              <a:gdLst/>
              <a:ahLst/>
              <a:cxnLst/>
              <a:rect l="l" t="t" r="r" b="b"/>
              <a:pathLst>
                <a:path w="869249" h="204539">
                  <a:moveTo>
                    <a:pt x="102269" y="0"/>
                  </a:moveTo>
                  <a:lnTo>
                    <a:pt x="766980" y="0"/>
                  </a:lnTo>
                  <a:cubicBezTo>
                    <a:pt x="823461" y="0"/>
                    <a:pt x="869249" y="45788"/>
                    <a:pt x="869249" y="102269"/>
                  </a:cubicBezTo>
                  <a:lnTo>
                    <a:pt x="869249" y="102269"/>
                  </a:lnTo>
                  <a:cubicBezTo>
                    <a:pt x="869249" y="129393"/>
                    <a:pt x="858474" y="155405"/>
                    <a:pt x="839295" y="174585"/>
                  </a:cubicBezTo>
                  <a:cubicBezTo>
                    <a:pt x="820116" y="193764"/>
                    <a:pt x="794103" y="204539"/>
                    <a:pt x="766980" y="204539"/>
                  </a:cubicBezTo>
                  <a:lnTo>
                    <a:pt x="102269" y="204539"/>
                  </a:lnTo>
                  <a:cubicBezTo>
                    <a:pt x="45788" y="204539"/>
                    <a:pt x="0" y="158751"/>
                    <a:pt x="0" y="102269"/>
                  </a:cubicBezTo>
                  <a:lnTo>
                    <a:pt x="0" y="102269"/>
                  </a:lnTo>
                  <a:cubicBezTo>
                    <a:pt x="0" y="45788"/>
                    <a:pt x="45788" y="0"/>
                    <a:pt x="102269" y="0"/>
                  </a:cubicBezTo>
                  <a:close/>
                </a:path>
              </a:pathLst>
            </a:custGeom>
            <a:solidFill>
              <a:srgbClr val="11BFF2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869249" cy="261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Pandas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596448" y="2507613"/>
            <a:ext cx="6276923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4B2012"/>
                </a:solidFill>
                <a:latin typeface="Tropika"/>
                <a:ea typeface="Tropika"/>
                <a:cs typeface="Tropika"/>
                <a:sym typeface="Tropika"/>
              </a:rPr>
              <a:t> Tools Used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348725" y="4138279"/>
            <a:ext cx="3038554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Python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9348725" y="6138061"/>
            <a:ext cx="3300430" cy="776607"/>
            <a:chOff x="0" y="0"/>
            <a:chExt cx="869249" cy="20453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69249" cy="204539"/>
            </a:xfrm>
            <a:custGeom>
              <a:avLst/>
              <a:gdLst/>
              <a:ahLst/>
              <a:cxnLst/>
              <a:rect l="l" t="t" r="r" b="b"/>
              <a:pathLst>
                <a:path w="869249" h="204539">
                  <a:moveTo>
                    <a:pt x="102269" y="0"/>
                  </a:moveTo>
                  <a:lnTo>
                    <a:pt x="766980" y="0"/>
                  </a:lnTo>
                  <a:cubicBezTo>
                    <a:pt x="823461" y="0"/>
                    <a:pt x="869249" y="45788"/>
                    <a:pt x="869249" y="102269"/>
                  </a:cubicBezTo>
                  <a:lnTo>
                    <a:pt x="869249" y="102269"/>
                  </a:lnTo>
                  <a:cubicBezTo>
                    <a:pt x="869249" y="129393"/>
                    <a:pt x="858474" y="155405"/>
                    <a:pt x="839295" y="174585"/>
                  </a:cubicBezTo>
                  <a:cubicBezTo>
                    <a:pt x="820116" y="193764"/>
                    <a:pt x="794103" y="204539"/>
                    <a:pt x="766980" y="204539"/>
                  </a:cubicBezTo>
                  <a:lnTo>
                    <a:pt x="102269" y="204539"/>
                  </a:lnTo>
                  <a:cubicBezTo>
                    <a:pt x="45788" y="204539"/>
                    <a:pt x="0" y="158751"/>
                    <a:pt x="0" y="102269"/>
                  </a:cubicBezTo>
                  <a:lnTo>
                    <a:pt x="0" y="102269"/>
                  </a:lnTo>
                  <a:cubicBezTo>
                    <a:pt x="0" y="45788"/>
                    <a:pt x="45788" y="0"/>
                    <a:pt x="102269" y="0"/>
                  </a:cubicBezTo>
                  <a:close/>
                </a:path>
              </a:pathLst>
            </a:custGeom>
            <a:solidFill>
              <a:srgbClr val="11BFF2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869249" cy="2521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Seaborn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877754" y="6087893"/>
            <a:ext cx="3653892" cy="776607"/>
            <a:chOff x="0" y="0"/>
            <a:chExt cx="962342" cy="204539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62342" cy="204539"/>
            </a:xfrm>
            <a:custGeom>
              <a:avLst/>
              <a:gdLst/>
              <a:ahLst/>
              <a:cxnLst/>
              <a:rect l="l" t="t" r="r" b="b"/>
              <a:pathLst>
                <a:path w="962342" h="204539">
                  <a:moveTo>
                    <a:pt x="102269" y="0"/>
                  </a:moveTo>
                  <a:lnTo>
                    <a:pt x="860073" y="0"/>
                  </a:lnTo>
                  <a:cubicBezTo>
                    <a:pt x="916554" y="0"/>
                    <a:pt x="962342" y="45788"/>
                    <a:pt x="962342" y="102269"/>
                  </a:cubicBezTo>
                  <a:lnTo>
                    <a:pt x="962342" y="102269"/>
                  </a:lnTo>
                  <a:cubicBezTo>
                    <a:pt x="962342" y="129393"/>
                    <a:pt x="951567" y="155405"/>
                    <a:pt x="932388" y="174585"/>
                  </a:cubicBezTo>
                  <a:cubicBezTo>
                    <a:pt x="913209" y="193764"/>
                    <a:pt x="887196" y="204539"/>
                    <a:pt x="860073" y="204539"/>
                  </a:cubicBezTo>
                  <a:lnTo>
                    <a:pt x="102269" y="204539"/>
                  </a:lnTo>
                  <a:cubicBezTo>
                    <a:pt x="45788" y="204539"/>
                    <a:pt x="0" y="158751"/>
                    <a:pt x="0" y="102269"/>
                  </a:cubicBezTo>
                  <a:lnTo>
                    <a:pt x="0" y="102269"/>
                  </a:lnTo>
                  <a:cubicBezTo>
                    <a:pt x="0" y="45788"/>
                    <a:pt x="45788" y="0"/>
                    <a:pt x="102269" y="0"/>
                  </a:cubicBezTo>
                  <a:close/>
                </a:path>
              </a:pathLst>
            </a:custGeom>
            <a:solidFill>
              <a:srgbClr val="11BFF2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962342" cy="261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Streamlit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729EFF">
                <a:alpha val="100000"/>
              </a:srgbClr>
            </a:gs>
            <a:gs pos="100000">
              <a:srgbClr val="61D3E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690064" y="3470164"/>
            <a:ext cx="10812628" cy="9298860"/>
          </a:xfrm>
          <a:custGeom>
            <a:avLst/>
            <a:gdLst/>
            <a:ahLst/>
            <a:cxnLst/>
            <a:rect l="l" t="t" r="r" b="b"/>
            <a:pathLst>
              <a:path w="10812628" h="9298860">
                <a:moveTo>
                  <a:pt x="10812628" y="0"/>
                </a:moveTo>
                <a:lnTo>
                  <a:pt x="0" y="0"/>
                </a:lnTo>
                <a:lnTo>
                  <a:pt x="0" y="9298861"/>
                </a:lnTo>
                <a:lnTo>
                  <a:pt x="10812628" y="9298861"/>
                </a:lnTo>
                <a:lnTo>
                  <a:pt x="1081262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65436" y="3470164"/>
            <a:ext cx="10812628" cy="9298860"/>
          </a:xfrm>
          <a:custGeom>
            <a:avLst/>
            <a:gdLst/>
            <a:ahLst/>
            <a:cxnLst/>
            <a:rect l="l" t="t" r="r" b="b"/>
            <a:pathLst>
              <a:path w="10812628" h="9298860">
                <a:moveTo>
                  <a:pt x="0" y="0"/>
                </a:moveTo>
                <a:lnTo>
                  <a:pt x="10812628" y="0"/>
                </a:lnTo>
                <a:lnTo>
                  <a:pt x="10812628" y="9298861"/>
                </a:lnTo>
                <a:lnTo>
                  <a:pt x="0" y="929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105815" y="8039323"/>
            <a:ext cx="22756825" cy="5765305"/>
            <a:chOff x="0" y="0"/>
            <a:chExt cx="5993567" cy="15184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93567" cy="1518434"/>
            </a:xfrm>
            <a:custGeom>
              <a:avLst/>
              <a:gdLst/>
              <a:ahLst/>
              <a:cxnLst/>
              <a:rect l="l" t="t" r="r" b="b"/>
              <a:pathLst>
                <a:path w="5993567" h="1518434">
                  <a:moveTo>
                    <a:pt x="2996784" y="0"/>
                  </a:moveTo>
                  <a:cubicBezTo>
                    <a:pt x="1341706" y="0"/>
                    <a:pt x="0" y="339913"/>
                    <a:pt x="0" y="759217"/>
                  </a:cubicBezTo>
                  <a:cubicBezTo>
                    <a:pt x="0" y="1178521"/>
                    <a:pt x="1341706" y="1518434"/>
                    <a:pt x="2996784" y="1518434"/>
                  </a:cubicBezTo>
                  <a:cubicBezTo>
                    <a:pt x="4651861" y="1518434"/>
                    <a:pt x="5993567" y="1178521"/>
                    <a:pt x="5993567" y="759217"/>
                  </a:cubicBezTo>
                  <a:cubicBezTo>
                    <a:pt x="5993567" y="339913"/>
                    <a:pt x="4651861" y="0"/>
                    <a:pt x="2996784" y="0"/>
                  </a:cubicBezTo>
                  <a:close/>
                </a:path>
              </a:pathLst>
            </a:custGeom>
            <a:solidFill>
              <a:srgbClr val="D0DE6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561897" y="104253"/>
              <a:ext cx="4869773" cy="1271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234071" y="0"/>
            <a:ext cx="7907395" cy="8857570"/>
          </a:xfrm>
          <a:custGeom>
            <a:avLst/>
            <a:gdLst/>
            <a:ahLst/>
            <a:cxnLst/>
            <a:rect l="l" t="t" r="r" b="b"/>
            <a:pathLst>
              <a:path w="7907395" h="8857570">
                <a:moveTo>
                  <a:pt x="0" y="0"/>
                </a:moveTo>
                <a:lnTo>
                  <a:pt x="7907395" y="0"/>
                </a:lnTo>
                <a:lnTo>
                  <a:pt x="7907395" y="8857570"/>
                </a:lnTo>
                <a:lnTo>
                  <a:pt x="0" y="8857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0248071" y="1028700"/>
            <a:ext cx="7432594" cy="10349182"/>
          </a:xfrm>
          <a:custGeom>
            <a:avLst/>
            <a:gdLst/>
            <a:ahLst/>
            <a:cxnLst/>
            <a:rect l="l" t="t" r="r" b="b"/>
            <a:pathLst>
              <a:path w="7432594" h="10349182">
                <a:moveTo>
                  <a:pt x="7432594" y="0"/>
                </a:moveTo>
                <a:lnTo>
                  <a:pt x="0" y="0"/>
                </a:lnTo>
                <a:lnTo>
                  <a:pt x="0" y="10349182"/>
                </a:lnTo>
                <a:lnTo>
                  <a:pt x="7432594" y="10349182"/>
                </a:lnTo>
                <a:lnTo>
                  <a:pt x="7432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395155" y="1795539"/>
            <a:ext cx="4902263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4B2012"/>
                </a:solidFill>
                <a:latin typeface="Tropika"/>
                <a:ea typeface="Tropika"/>
                <a:cs typeface="Tropika"/>
                <a:sym typeface="Tropika"/>
              </a:rPr>
              <a:t>Conclusion</a:t>
            </a:r>
          </a:p>
        </p:txBody>
      </p:sp>
      <p:sp>
        <p:nvSpPr>
          <p:cNvPr id="10" name="Freeform 10"/>
          <p:cNvSpPr/>
          <p:nvPr/>
        </p:nvSpPr>
        <p:spPr>
          <a:xfrm rot="-668087">
            <a:off x="16377956" y="7921114"/>
            <a:ext cx="2924264" cy="2674372"/>
          </a:xfrm>
          <a:custGeom>
            <a:avLst/>
            <a:gdLst/>
            <a:ahLst/>
            <a:cxnLst/>
            <a:rect l="l" t="t" r="r" b="b"/>
            <a:pathLst>
              <a:path w="2924264" h="2674372">
                <a:moveTo>
                  <a:pt x="0" y="0"/>
                </a:moveTo>
                <a:lnTo>
                  <a:pt x="2924264" y="0"/>
                </a:lnTo>
                <a:lnTo>
                  <a:pt x="2924264" y="2674372"/>
                </a:lnTo>
                <a:lnTo>
                  <a:pt x="0" y="2674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491893">
            <a:off x="525958" y="8578568"/>
            <a:ext cx="2162729" cy="3267860"/>
          </a:xfrm>
          <a:custGeom>
            <a:avLst/>
            <a:gdLst/>
            <a:ahLst/>
            <a:cxnLst/>
            <a:rect l="l" t="t" r="r" b="b"/>
            <a:pathLst>
              <a:path w="2162729" h="3267860">
                <a:moveTo>
                  <a:pt x="0" y="0"/>
                </a:moveTo>
                <a:lnTo>
                  <a:pt x="2162730" y="0"/>
                </a:lnTo>
                <a:lnTo>
                  <a:pt x="2162730" y="3267861"/>
                </a:lnTo>
                <a:lnTo>
                  <a:pt x="0" y="32678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16425">
            <a:off x="14157684" y="-342373"/>
            <a:ext cx="2108959" cy="2742145"/>
          </a:xfrm>
          <a:custGeom>
            <a:avLst/>
            <a:gdLst/>
            <a:ahLst/>
            <a:cxnLst/>
            <a:rect l="l" t="t" r="r" b="b"/>
            <a:pathLst>
              <a:path w="2108959" h="2742145">
                <a:moveTo>
                  <a:pt x="0" y="0"/>
                </a:moveTo>
                <a:lnTo>
                  <a:pt x="2108959" y="0"/>
                </a:lnTo>
                <a:lnTo>
                  <a:pt x="2108959" y="2742146"/>
                </a:lnTo>
                <a:lnTo>
                  <a:pt x="0" y="27421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92763" y="569660"/>
            <a:ext cx="271874" cy="258033"/>
          </a:xfrm>
          <a:custGeom>
            <a:avLst/>
            <a:gdLst/>
            <a:ahLst/>
            <a:cxnLst/>
            <a:rect l="l" t="t" r="r" b="b"/>
            <a:pathLst>
              <a:path w="271874" h="258033">
                <a:moveTo>
                  <a:pt x="0" y="0"/>
                </a:moveTo>
                <a:lnTo>
                  <a:pt x="271874" y="0"/>
                </a:lnTo>
                <a:lnTo>
                  <a:pt x="271874" y="258034"/>
                </a:lnTo>
                <a:lnTo>
                  <a:pt x="0" y="2580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59642" y="3407379"/>
            <a:ext cx="313959" cy="297976"/>
          </a:xfrm>
          <a:custGeom>
            <a:avLst/>
            <a:gdLst/>
            <a:ahLst/>
            <a:cxnLst/>
            <a:rect l="l" t="t" r="r" b="b"/>
            <a:pathLst>
              <a:path w="313959" h="297976">
                <a:moveTo>
                  <a:pt x="0" y="0"/>
                </a:moveTo>
                <a:lnTo>
                  <a:pt x="313959" y="0"/>
                </a:lnTo>
                <a:lnTo>
                  <a:pt x="313959" y="297976"/>
                </a:lnTo>
                <a:lnTo>
                  <a:pt x="0" y="2979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691550" y="2244166"/>
            <a:ext cx="313959" cy="297976"/>
          </a:xfrm>
          <a:custGeom>
            <a:avLst/>
            <a:gdLst/>
            <a:ahLst/>
            <a:cxnLst/>
            <a:rect l="l" t="t" r="r" b="b"/>
            <a:pathLst>
              <a:path w="313959" h="297976">
                <a:moveTo>
                  <a:pt x="0" y="0"/>
                </a:moveTo>
                <a:lnTo>
                  <a:pt x="313959" y="0"/>
                </a:lnTo>
                <a:lnTo>
                  <a:pt x="313959" y="297976"/>
                </a:lnTo>
                <a:lnTo>
                  <a:pt x="0" y="2979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077179" y="420672"/>
            <a:ext cx="313959" cy="297976"/>
          </a:xfrm>
          <a:custGeom>
            <a:avLst/>
            <a:gdLst/>
            <a:ahLst/>
            <a:cxnLst/>
            <a:rect l="l" t="t" r="r" b="b"/>
            <a:pathLst>
              <a:path w="313959" h="297976">
                <a:moveTo>
                  <a:pt x="0" y="0"/>
                </a:moveTo>
                <a:lnTo>
                  <a:pt x="313959" y="0"/>
                </a:lnTo>
                <a:lnTo>
                  <a:pt x="313959" y="297976"/>
                </a:lnTo>
                <a:lnTo>
                  <a:pt x="0" y="2979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259300" y="7048657"/>
            <a:ext cx="313959" cy="297976"/>
          </a:xfrm>
          <a:custGeom>
            <a:avLst/>
            <a:gdLst/>
            <a:ahLst/>
            <a:cxnLst/>
            <a:rect l="l" t="t" r="r" b="b"/>
            <a:pathLst>
              <a:path w="313959" h="297976">
                <a:moveTo>
                  <a:pt x="0" y="0"/>
                </a:moveTo>
                <a:lnTo>
                  <a:pt x="313959" y="0"/>
                </a:lnTo>
                <a:lnTo>
                  <a:pt x="313959" y="297975"/>
                </a:lnTo>
                <a:lnTo>
                  <a:pt x="0" y="2979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300940" y="9258300"/>
            <a:ext cx="313959" cy="297976"/>
          </a:xfrm>
          <a:custGeom>
            <a:avLst/>
            <a:gdLst/>
            <a:ahLst/>
            <a:cxnLst/>
            <a:rect l="l" t="t" r="r" b="b"/>
            <a:pathLst>
              <a:path w="313959" h="297976">
                <a:moveTo>
                  <a:pt x="0" y="0"/>
                </a:moveTo>
                <a:lnTo>
                  <a:pt x="313959" y="0"/>
                </a:lnTo>
                <a:lnTo>
                  <a:pt x="313959" y="297976"/>
                </a:lnTo>
                <a:lnTo>
                  <a:pt x="0" y="2979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127466" y="2913043"/>
            <a:ext cx="8120605" cy="4928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3"/>
              </a:lnSpc>
              <a:spcBef>
                <a:spcPct val="0"/>
              </a:spcBef>
            </a:pPr>
            <a:r>
              <a:rPr lang="en-US" sz="282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Exploratory Data Analysis reveals:</a:t>
            </a:r>
          </a:p>
          <a:p>
            <a:pPr algn="ctr">
              <a:lnSpc>
                <a:spcPts val="3953"/>
              </a:lnSpc>
              <a:spcBef>
                <a:spcPct val="0"/>
              </a:spcBef>
            </a:pPr>
            <a:r>
              <a:rPr lang="en-US" sz="28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Strong pricing patterns</a:t>
            </a:r>
          </a:p>
          <a:p>
            <a:pPr algn="ctr">
              <a:lnSpc>
                <a:spcPts val="3953"/>
              </a:lnSpc>
              <a:spcBef>
                <a:spcPct val="0"/>
              </a:spcBef>
            </a:pPr>
            <a:r>
              <a:rPr lang="en-US" sz="28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Popular areas for rentals</a:t>
            </a:r>
          </a:p>
          <a:p>
            <a:pPr algn="ctr">
              <a:lnSpc>
                <a:spcPts val="3953"/>
              </a:lnSpc>
              <a:spcBef>
                <a:spcPct val="0"/>
              </a:spcBef>
            </a:pPr>
            <a:r>
              <a:rPr lang="en-US" sz="28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Useful insights for travellers &amp; hosts</a:t>
            </a:r>
          </a:p>
          <a:p>
            <a:pPr algn="ctr">
              <a:lnSpc>
                <a:spcPts val="3953"/>
              </a:lnSpc>
              <a:spcBef>
                <a:spcPct val="0"/>
              </a:spcBef>
            </a:pPr>
            <a:r>
              <a:rPr lang="en-US" sz="28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Potential improvement areas for host profiles</a:t>
            </a:r>
          </a:p>
          <a:p>
            <a:pPr algn="ctr">
              <a:lnSpc>
                <a:spcPts val="3953"/>
              </a:lnSpc>
              <a:spcBef>
                <a:spcPct val="0"/>
              </a:spcBef>
            </a:pPr>
            <a:endParaRPr lang="en-US" sz="2824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953"/>
              </a:lnSpc>
              <a:spcBef>
                <a:spcPct val="0"/>
              </a:spcBef>
            </a:pPr>
            <a:r>
              <a:rPr lang="en-US" sz="282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analysis can be expanded using:</a:t>
            </a:r>
          </a:p>
          <a:p>
            <a:pPr algn="ctr">
              <a:lnSpc>
                <a:spcPts val="3953"/>
              </a:lnSpc>
              <a:spcBef>
                <a:spcPct val="0"/>
              </a:spcBef>
            </a:pPr>
            <a:r>
              <a:rPr lang="en-US" sz="28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Machine learning price prediction</a:t>
            </a:r>
          </a:p>
          <a:p>
            <a:pPr algn="ctr">
              <a:lnSpc>
                <a:spcPts val="3953"/>
              </a:lnSpc>
              <a:spcBef>
                <a:spcPct val="0"/>
              </a:spcBef>
            </a:pPr>
            <a:r>
              <a:rPr lang="en-US" sz="28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Sentiment analysis on reviews</a:t>
            </a:r>
          </a:p>
          <a:p>
            <a:pPr algn="ctr">
              <a:lnSpc>
                <a:spcPts val="3953"/>
              </a:lnSpc>
              <a:spcBef>
                <a:spcPct val="0"/>
              </a:spcBef>
            </a:pPr>
            <a:r>
              <a:rPr lang="en-US" sz="28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Geospatial heatmaps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360</Words>
  <Application>Microsoft Office PowerPoint</Application>
  <PresentationFormat>Custom</PresentationFormat>
  <Paragraphs>88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Tropika</vt:lpstr>
      <vt:lpstr>Canva Sans</vt:lpstr>
      <vt:lpstr>Inclusive Sans</vt:lpstr>
      <vt:lpstr>Canva Sans Bold</vt:lpstr>
      <vt:lpstr>Calibri</vt:lpstr>
      <vt:lpstr>Arial</vt:lpstr>
      <vt:lpstr>Caladea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Illustrated Holiday Planner Presentation</dc:title>
  <dc:creator>USER</dc:creator>
  <cp:lastModifiedBy>Priti Saha</cp:lastModifiedBy>
  <cp:revision>2</cp:revision>
  <dcterms:created xsi:type="dcterms:W3CDTF">2006-08-16T00:00:00Z</dcterms:created>
  <dcterms:modified xsi:type="dcterms:W3CDTF">2025-11-15T10:03:25Z</dcterms:modified>
  <dc:identifier>DAG4wN3JXmI</dc:identifier>
</cp:coreProperties>
</file>